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16"/>
  </p:notesMasterIdLst>
  <p:sldIdLst>
    <p:sldId id="847" r:id="rId3"/>
    <p:sldId id="848" r:id="rId4"/>
    <p:sldId id="843" r:id="rId5"/>
    <p:sldId id="845" r:id="rId6"/>
    <p:sldId id="850" r:id="rId7"/>
    <p:sldId id="851" r:id="rId8"/>
    <p:sldId id="852" r:id="rId9"/>
    <p:sldId id="853" r:id="rId10"/>
    <p:sldId id="846" r:id="rId11"/>
    <p:sldId id="836" r:id="rId12"/>
    <p:sldId id="825" r:id="rId13"/>
    <p:sldId id="826" r:id="rId14"/>
    <p:sldId id="279" r:id="rId15"/>
  </p:sldIdLst>
  <p:sldSz cx="10693400" cy="7561263"/>
  <p:notesSz cx="6797675" cy="9926638"/>
  <p:defaultTextStyle>
    <a:defPPr>
      <a:defRPr lang="ru-RU"/>
    </a:defPPr>
    <a:lvl1pPr algn="l" defTabSz="1042362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F Din Text Comp Pro"/>
        <a:ea typeface="+mn-ea"/>
        <a:cs typeface="+mn-cs"/>
      </a:defRPr>
    </a:lvl1pPr>
    <a:lvl2pPr marL="520388" indent="-63461" algn="l" defTabSz="1042362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F Din Text Comp Pro"/>
        <a:ea typeface="+mn-ea"/>
        <a:cs typeface="+mn-cs"/>
      </a:defRPr>
    </a:lvl2pPr>
    <a:lvl3pPr marL="1042362" indent="-128511" algn="l" defTabSz="1042362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F Din Text Comp Pro"/>
        <a:ea typeface="+mn-ea"/>
        <a:cs typeface="+mn-cs"/>
      </a:defRPr>
    </a:lvl3pPr>
    <a:lvl4pPr marL="1562748" indent="-191973" algn="l" defTabSz="1042362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F Din Text Comp Pro"/>
        <a:ea typeface="+mn-ea"/>
        <a:cs typeface="+mn-cs"/>
      </a:defRPr>
    </a:lvl4pPr>
    <a:lvl5pPr marL="2084723" indent="-257021" algn="l" defTabSz="1042362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PF Din Text Comp Pro"/>
        <a:ea typeface="+mn-ea"/>
        <a:cs typeface="+mn-cs"/>
      </a:defRPr>
    </a:lvl5pPr>
    <a:lvl6pPr marL="2284627" algn="l" defTabSz="913848" rtl="0" eaLnBrk="1" latinLnBrk="0" hangingPunct="1">
      <a:defRPr sz="2000" kern="1200">
        <a:solidFill>
          <a:schemeClr val="tx1"/>
        </a:solidFill>
        <a:latin typeface="PF Din Text Comp Pro"/>
        <a:ea typeface="+mn-ea"/>
        <a:cs typeface="+mn-cs"/>
      </a:defRPr>
    </a:lvl6pPr>
    <a:lvl7pPr marL="2741551" algn="l" defTabSz="913848" rtl="0" eaLnBrk="1" latinLnBrk="0" hangingPunct="1">
      <a:defRPr sz="2000" kern="1200">
        <a:solidFill>
          <a:schemeClr val="tx1"/>
        </a:solidFill>
        <a:latin typeface="PF Din Text Comp Pro"/>
        <a:ea typeface="+mn-ea"/>
        <a:cs typeface="+mn-cs"/>
      </a:defRPr>
    </a:lvl7pPr>
    <a:lvl8pPr marL="3198478" algn="l" defTabSz="913848" rtl="0" eaLnBrk="1" latinLnBrk="0" hangingPunct="1">
      <a:defRPr sz="2000" kern="1200">
        <a:solidFill>
          <a:schemeClr val="tx1"/>
        </a:solidFill>
        <a:latin typeface="PF Din Text Comp Pro"/>
        <a:ea typeface="+mn-ea"/>
        <a:cs typeface="+mn-cs"/>
      </a:defRPr>
    </a:lvl8pPr>
    <a:lvl9pPr marL="3655403" algn="l" defTabSz="913848" rtl="0" eaLnBrk="1" latinLnBrk="0" hangingPunct="1">
      <a:defRPr sz="2000" kern="1200">
        <a:solidFill>
          <a:schemeClr val="tx1"/>
        </a:solidFill>
        <a:latin typeface="PF Din Text Comp Pro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D71920"/>
    <a:srgbClr val="0066B3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50" autoAdjust="0"/>
  </p:normalViewPr>
  <p:slideViewPr>
    <p:cSldViewPr>
      <p:cViewPr varScale="1">
        <p:scale>
          <a:sx n="95" d="100"/>
          <a:sy n="95" d="100"/>
        </p:scale>
        <p:origin x="1500" y="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-27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9E7DE6-F0DB-4D93-9AD4-A653C7E798F3}" type="datetimeFigureOut">
              <a:rPr lang="ru-RU"/>
              <a:pPr>
                <a:defRPr/>
              </a:pPr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06887-2917-4B84-8B7F-1005B17D5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7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36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388" algn="l" defTabSz="104236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362" algn="l" defTabSz="104236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48" algn="l" defTabSz="104236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723" algn="l" defTabSz="1042362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074" algn="l" defTabSz="10424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288" algn="l" defTabSz="10424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504" algn="l" defTabSz="10424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720" algn="l" defTabSz="10424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8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9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35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7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8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29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8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0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6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6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006887-2917-4B84-8B7F-1005B17D5F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2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5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5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B657-AAA5-442C-B19F-4FC2AAA2E2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89" y="2109"/>
            <a:ext cx="10691814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7" y="1771654"/>
            <a:ext cx="8561139" cy="5324476"/>
          </a:xfrm>
        </p:spPr>
        <p:txBody>
          <a:bodyPr/>
          <a:lstStyle>
            <a:lvl1pPr marL="209480" indent="0">
              <a:buFontTx/>
              <a:buNone/>
              <a:defRPr b="1">
                <a:latin typeface="+mj-lt"/>
              </a:defRPr>
            </a:lvl1pPr>
            <a:lvl2pPr marL="207651" indent="1831">
              <a:defRPr>
                <a:latin typeface="+mj-lt"/>
              </a:defRPr>
            </a:lvl2pPr>
            <a:lvl3pPr marL="362248" indent="-150021">
              <a:tabLst/>
              <a:defRPr>
                <a:latin typeface="+mj-lt"/>
              </a:defRPr>
            </a:lvl3pPr>
            <a:lvl4pPr marL="0" indent="207651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30883" y="5652844"/>
            <a:ext cx="1080121" cy="415498"/>
          </a:xfrm>
          <a:prstGeom prst="rect">
            <a:avLst/>
          </a:prstGeom>
          <a:noFill/>
        </p:spPr>
        <p:txBody>
          <a:bodyPr wrap="square" lIns="52688" tIns="26345" rIns="52688" bIns="26345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marL="0" marR="0" lvl="0" indent="0" defTabSz="601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7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65"/>
            <a:ext cx="10691543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708635"/>
            <a:ext cx="9089390" cy="1620771"/>
          </a:xfrm>
        </p:spPr>
        <p:txBody>
          <a:bodyPr>
            <a:normAutofit/>
          </a:bodyPr>
          <a:lstStyle>
            <a:lvl1pPr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8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30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0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03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04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9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3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0297" y="5653453"/>
            <a:ext cx="1080479" cy="414821"/>
          </a:xfrm>
          <a:prstGeom prst="rect">
            <a:avLst/>
          </a:prstGeom>
          <a:noFill/>
        </p:spPr>
        <p:txBody>
          <a:bodyPr lIns="52688" tIns="26345" rIns="52688" bIns="26345"/>
          <a:lstStyle/>
          <a:p>
            <a:pPr defTabSz="456972">
              <a:defRPr/>
            </a:pPr>
            <a:endParaRPr lang="ru-RU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7" y="1771654"/>
            <a:ext cx="8561139" cy="5324476"/>
          </a:xfrm>
        </p:spPr>
        <p:txBody>
          <a:bodyPr/>
          <a:lstStyle>
            <a:lvl1pPr marL="209480" indent="0">
              <a:buFontTx/>
              <a:buNone/>
              <a:defRPr b="1">
                <a:latin typeface="+mj-lt"/>
              </a:defRPr>
            </a:lvl1pPr>
            <a:lvl2pPr marL="207651" indent="1831">
              <a:defRPr>
                <a:latin typeface="+mj-lt"/>
              </a:defRPr>
            </a:lvl2pPr>
            <a:lvl3pPr marL="362248" indent="-150021">
              <a:tabLst/>
              <a:defRPr>
                <a:latin typeface="+mj-lt"/>
              </a:defRPr>
            </a:lvl3pPr>
            <a:lvl4pPr marL="0" indent="207651">
              <a:lnSpc>
                <a:spcPts val="1039"/>
              </a:lnSpc>
              <a:spcBef>
                <a:spcPts val="231"/>
              </a:spcBef>
              <a:defRPr>
                <a:latin typeface="+mj-lt"/>
              </a:defRPr>
            </a:lvl4pPr>
            <a:lvl5pPr>
              <a:lnSpc>
                <a:spcPts val="1039"/>
              </a:lnSpc>
              <a:spcBef>
                <a:spcPts val="23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8" y="552456"/>
            <a:ext cx="8580438" cy="1219199"/>
          </a:xfrm>
        </p:spPr>
        <p:txBody>
          <a:bodyPr/>
          <a:lstStyle>
            <a:lvl1pPr marL="0" marR="0" indent="0" defTabSz="601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8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"/>
            <a:ext cx="10691544" cy="755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7" y="1771654"/>
            <a:ext cx="8561139" cy="5324476"/>
          </a:xfrm>
        </p:spPr>
        <p:txBody>
          <a:bodyPr/>
          <a:lstStyle>
            <a:lvl1pPr marL="209480" indent="0">
              <a:buFontTx/>
              <a:buNone/>
              <a:defRPr b="1">
                <a:latin typeface="+mj-lt"/>
              </a:defRPr>
            </a:lvl1pPr>
            <a:lvl2pPr marL="209480" indent="0">
              <a:defRPr>
                <a:latin typeface="+mj-lt"/>
              </a:defRPr>
            </a:lvl2pPr>
            <a:lvl3pPr marL="362248" indent="-150021">
              <a:defRPr>
                <a:latin typeface="+mj-lt"/>
              </a:defRPr>
            </a:lvl3pPr>
            <a:lvl4pPr marL="0" indent="207651">
              <a:defRPr>
                <a:latin typeface="+mj-lt"/>
              </a:defRPr>
            </a:lvl4pPr>
            <a:lvl5pPr marL="8269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9" y="552456"/>
            <a:ext cx="8581268" cy="1219199"/>
          </a:xfrm>
        </p:spPr>
        <p:txBody>
          <a:bodyPr/>
          <a:lstStyle>
            <a:lvl1pPr marL="0" marR="0" indent="0" defTabSz="6010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4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4"/>
            <a:ext cx="10691544" cy="75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7" y="1116344"/>
            <a:ext cx="8561139" cy="2232249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7" y="3781430"/>
            <a:ext cx="8561139" cy="3314700"/>
          </a:xfrm>
        </p:spPr>
        <p:txBody>
          <a:bodyPr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05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60104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9015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020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026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031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036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041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3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8" y="552454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30" y="1771654"/>
            <a:ext cx="4234282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8" y="1771654"/>
            <a:ext cx="4262505" cy="517733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0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3"/>
            <a:ext cx="9196706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4" y="1771651"/>
            <a:ext cx="4297419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518" indent="0">
              <a:buNone/>
              <a:defRPr sz="1300" b="1"/>
            </a:lvl2pPr>
            <a:lvl3pPr marL="601043" indent="0">
              <a:buNone/>
              <a:defRPr sz="1100" b="1"/>
            </a:lvl3pPr>
            <a:lvl4pPr marL="901564" indent="0">
              <a:buNone/>
              <a:defRPr sz="1000" b="1"/>
            </a:lvl4pPr>
            <a:lvl5pPr marL="1202087" indent="0">
              <a:buNone/>
              <a:defRPr sz="1000" b="1"/>
            </a:lvl5pPr>
            <a:lvl6pPr marL="1502606" indent="0">
              <a:buNone/>
              <a:defRPr sz="1000" b="1"/>
            </a:lvl6pPr>
            <a:lvl7pPr marL="1803128" indent="0">
              <a:buNone/>
              <a:defRPr sz="1000" b="1"/>
            </a:lvl7pPr>
            <a:lvl8pPr marL="2103648" indent="0">
              <a:buNone/>
              <a:defRPr sz="1000" b="1"/>
            </a:lvl8pPr>
            <a:lvl9pPr marL="2404169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4" y="2397901"/>
            <a:ext cx="4297419" cy="4698224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3" y="1771651"/>
            <a:ext cx="4195764" cy="6262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00518" indent="0">
              <a:buNone/>
              <a:defRPr sz="1300" b="1"/>
            </a:lvl2pPr>
            <a:lvl3pPr marL="601043" indent="0">
              <a:buNone/>
              <a:defRPr sz="1100" b="1"/>
            </a:lvl3pPr>
            <a:lvl4pPr marL="901564" indent="0">
              <a:buNone/>
              <a:defRPr sz="1000" b="1"/>
            </a:lvl4pPr>
            <a:lvl5pPr marL="1202087" indent="0">
              <a:buNone/>
              <a:defRPr sz="1000" b="1"/>
            </a:lvl5pPr>
            <a:lvl6pPr marL="1502606" indent="0">
              <a:buNone/>
              <a:defRPr sz="1000" b="1"/>
            </a:lvl6pPr>
            <a:lvl7pPr marL="1803128" indent="0">
              <a:buNone/>
              <a:defRPr sz="1000" b="1"/>
            </a:lvl7pPr>
            <a:lvl8pPr marL="2103648" indent="0">
              <a:buNone/>
              <a:defRPr sz="1000" b="1"/>
            </a:lvl8pPr>
            <a:lvl9pPr marL="2404169" indent="0">
              <a:buNone/>
              <a:defRPr sz="10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3" y="2412479"/>
            <a:ext cx="4195764" cy="4683646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5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" y="1753"/>
            <a:ext cx="10691543" cy="75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9" y="552454"/>
            <a:ext cx="9196706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508" y="6474338"/>
            <a:ext cx="662770" cy="721120"/>
          </a:xfrm>
        </p:spPr>
        <p:txBody>
          <a:bodyPr/>
          <a:lstStyle>
            <a:lvl1pPr algn="ctr">
              <a:defRPr sz="15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2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0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0" y="3781427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24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848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06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272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485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697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76E2-DE23-49EA-BDCD-762DC68E74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1" y="301051"/>
            <a:ext cx="3518055" cy="128121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9" y="301063"/>
            <a:ext cx="5977909" cy="6453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1" y="1582269"/>
            <a:ext cx="3518055" cy="5172114"/>
          </a:xfrm>
        </p:spPr>
        <p:txBody>
          <a:bodyPr/>
          <a:lstStyle>
            <a:lvl1pPr marL="0" indent="0">
              <a:buNone/>
              <a:defRPr sz="900"/>
            </a:lvl1pPr>
            <a:lvl2pPr marL="300518" indent="0">
              <a:buNone/>
              <a:defRPr sz="800"/>
            </a:lvl2pPr>
            <a:lvl3pPr marL="601043" indent="0">
              <a:buNone/>
              <a:defRPr sz="600"/>
            </a:lvl3pPr>
            <a:lvl4pPr marL="901564" indent="0">
              <a:buNone/>
              <a:defRPr sz="600"/>
            </a:lvl4pPr>
            <a:lvl5pPr marL="1202087" indent="0">
              <a:buNone/>
              <a:defRPr sz="600"/>
            </a:lvl5pPr>
            <a:lvl6pPr marL="1502606" indent="0">
              <a:buNone/>
              <a:defRPr sz="600"/>
            </a:lvl6pPr>
            <a:lvl7pPr marL="1803128" indent="0">
              <a:buNone/>
              <a:defRPr sz="600"/>
            </a:lvl7pPr>
            <a:lvl8pPr marL="2103648" indent="0">
              <a:buNone/>
              <a:defRPr sz="600"/>
            </a:lvl8pPr>
            <a:lvl9pPr marL="2404169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3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4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300518" indent="0">
              <a:buNone/>
              <a:defRPr sz="1800"/>
            </a:lvl2pPr>
            <a:lvl3pPr marL="601043" indent="0">
              <a:buNone/>
              <a:defRPr sz="1500"/>
            </a:lvl3pPr>
            <a:lvl4pPr marL="901564" indent="0">
              <a:buNone/>
              <a:defRPr sz="1300"/>
            </a:lvl4pPr>
            <a:lvl5pPr marL="1202087" indent="0">
              <a:buNone/>
              <a:defRPr sz="1300"/>
            </a:lvl5pPr>
            <a:lvl6pPr marL="1502606" indent="0">
              <a:buNone/>
              <a:defRPr sz="1300"/>
            </a:lvl6pPr>
            <a:lvl7pPr marL="1803128" indent="0">
              <a:buNone/>
              <a:defRPr sz="1300"/>
            </a:lvl7pPr>
            <a:lvl8pPr marL="2103648" indent="0">
              <a:buNone/>
              <a:defRPr sz="1300"/>
            </a:lvl8pPr>
            <a:lvl9pPr marL="2404169" indent="0">
              <a:buNone/>
              <a:defRPr sz="13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7"/>
          </a:xfrm>
        </p:spPr>
        <p:txBody>
          <a:bodyPr/>
          <a:lstStyle>
            <a:lvl1pPr marL="0" indent="0">
              <a:buNone/>
              <a:defRPr sz="900"/>
            </a:lvl1pPr>
            <a:lvl2pPr marL="300518" indent="0">
              <a:buNone/>
              <a:defRPr sz="800"/>
            </a:lvl2pPr>
            <a:lvl3pPr marL="601043" indent="0">
              <a:buNone/>
              <a:defRPr sz="600"/>
            </a:lvl3pPr>
            <a:lvl4pPr marL="901564" indent="0">
              <a:buNone/>
              <a:defRPr sz="600"/>
            </a:lvl4pPr>
            <a:lvl5pPr marL="1202087" indent="0">
              <a:buNone/>
              <a:defRPr sz="600"/>
            </a:lvl5pPr>
            <a:lvl6pPr marL="1502606" indent="0">
              <a:buNone/>
              <a:defRPr sz="600"/>
            </a:lvl6pPr>
            <a:lvl7pPr marL="1803128" indent="0">
              <a:buNone/>
              <a:defRPr sz="600"/>
            </a:lvl7pPr>
            <a:lvl8pPr marL="2103648" indent="0">
              <a:buNone/>
              <a:defRPr sz="600"/>
            </a:lvl8pPr>
            <a:lvl9pPr marL="2404169" indent="0">
              <a:buNone/>
              <a:defRPr sz="6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7" y="334307"/>
            <a:ext cx="2812588" cy="7113188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4" y="334307"/>
            <a:ext cx="8263251" cy="7113188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20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63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5EBF-9161-4C17-A1D2-50F9A8114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9" y="1771651"/>
            <a:ext cx="4297419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16" indent="0">
              <a:buNone/>
              <a:defRPr sz="2300" b="1"/>
            </a:lvl2pPr>
            <a:lvl3pPr marL="1042431" indent="0">
              <a:buNone/>
              <a:defRPr sz="2000" b="1"/>
            </a:lvl3pPr>
            <a:lvl4pPr marL="1563643" indent="0">
              <a:buNone/>
              <a:defRPr sz="1800" b="1"/>
            </a:lvl4pPr>
            <a:lvl5pPr marL="2084859" indent="0">
              <a:buNone/>
              <a:defRPr sz="1800" b="1"/>
            </a:lvl5pPr>
            <a:lvl6pPr marL="2606074" indent="0">
              <a:buNone/>
              <a:defRPr sz="1800" b="1"/>
            </a:lvl6pPr>
            <a:lvl7pPr marL="3127288" indent="0">
              <a:buNone/>
              <a:defRPr sz="1800" b="1"/>
            </a:lvl7pPr>
            <a:lvl8pPr marL="3648504" indent="0">
              <a:buNone/>
              <a:defRPr sz="1800" b="1"/>
            </a:lvl8pPr>
            <a:lvl9pPr marL="41697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9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1"/>
            <a:ext cx="4195762" cy="62624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16" indent="0">
              <a:buNone/>
              <a:defRPr sz="2300" b="1"/>
            </a:lvl2pPr>
            <a:lvl3pPr marL="1042431" indent="0">
              <a:buNone/>
              <a:defRPr sz="2000" b="1"/>
            </a:lvl3pPr>
            <a:lvl4pPr marL="1563643" indent="0">
              <a:buNone/>
              <a:defRPr sz="1800" b="1"/>
            </a:lvl4pPr>
            <a:lvl5pPr marL="2084859" indent="0">
              <a:buNone/>
              <a:defRPr sz="1800" b="1"/>
            </a:lvl5pPr>
            <a:lvl6pPr marL="2606074" indent="0">
              <a:buNone/>
              <a:defRPr sz="1800" b="1"/>
            </a:lvl6pPr>
            <a:lvl7pPr marL="3127288" indent="0">
              <a:buNone/>
              <a:defRPr sz="1800" b="1"/>
            </a:lvl7pPr>
            <a:lvl8pPr marL="3648504" indent="0">
              <a:buNone/>
              <a:defRPr sz="1800" b="1"/>
            </a:lvl8pPr>
            <a:lvl9pPr marL="416972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BFAC-B09E-4046-83FD-C66D375FE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3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87CC-F65D-42FB-9C0D-62C77EEDF5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316965F4-4BF1-4A52-B9B7-28F5B7B82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056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21216" indent="0">
              <a:buNone/>
              <a:defRPr sz="1400"/>
            </a:lvl2pPr>
            <a:lvl3pPr marL="1042431" indent="0">
              <a:buNone/>
              <a:defRPr sz="1100"/>
            </a:lvl3pPr>
            <a:lvl4pPr marL="1563643" indent="0">
              <a:buNone/>
              <a:defRPr sz="1000"/>
            </a:lvl4pPr>
            <a:lvl5pPr marL="2084859" indent="0">
              <a:buNone/>
              <a:defRPr sz="1000"/>
            </a:lvl5pPr>
            <a:lvl6pPr marL="2606074" indent="0">
              <a:buNone/>
              <a:defRPr sz="1000"/>
            </a:lvl6pPr>
            <a:lvl7pPr marL="3127288" indent="0">
              <a:buNone/>
              <a:defRPr sz="1000"/>
            </a:lvl7pPr>
            <a:lvl8pPr marL="3648504" indent="0">
              <a:buNone/>
              <a:defRPr sz="1000"/>
            </a:lvl8pPr>
            <a:lvl9pPr marL="4169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7C19-7C74-4541-AF8B-3CDED3304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216" indent="0">
              <a:buNone/>
              <a:defRPr sz="3200"/>
            </a:lvl2pPr>
            <a:lvl3pPr marL="1042431" indent="0">
              <a:buNone/>
              <a:defRPr sz="2700"/>
            </a:lvl3pPr>
            <a:lvl4pPr marL="1563643" indent="0">
              <a:buNone/>
              <a:defRPr sz="2300"/>
            </a:lvl4pPr>
            <a:lvl5pPr marL="2084859" indent="0">
              <a:buNone/>
              <a:defRPr sz="2300"/>
            </a:lvl5pPr>
            <a:lvl6pPr marL="2606074" indent="0">
              <a:buNone/>
              <a:defRPr sz="2300"/>
            </a:lvl6pPr>
            <a:lvl7pPr marL="3127288" indent="0">
              <a:buNone/>
              <a:defRPr sz="2300"/>
            </a:lvl7pPr>
            <a:lvl8pPr marL="3648504" indent="0">
              <a:buNone/>
              <a:defRPr sz="2300"/>
            </a:lvl8pPr>
            <a:lvl9pPr marL="4169720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21216" indent="0">
              <a:buNone/>
              <a:defRPr sz="1400"/>
            </a:lvl2pPr>
            <a:lvl3pPr marL="1042431" indent="0">
              <a:buNone/>
              <a:defRPr sz="1100"/>
            </a:lvl3pPr>
            <a:lvl4pPr marL="1563643" indent="0">
              <a:buNone/>
              <a:defRPr sz="1000"/>
            </a:lvl4pPr>
            <a:lvl5pPr marL="2084859" indent="0">
              <a:buNone/>
              <a:defRPr sz="1000"/>
            </a:lvl5pPr>
            <a:lvl6pPr marL="2606074" indent="0">
              <a:buNone/>
              <a:defRPr sz="1000"/>
            </a:lvl6pPr>
            <a:lvl7pPr marL="3127288" indent="0">
              <a:buNone/>
              <a:defRPr sz="1000"/>
            </a:lvl7pPr>
            <a:lvl8pPr marL="3648504" indent="0">
              <a:buNone/>
              <a:defRPr sz="1000"/>
            </a:lvl8pPr>
            <a:lvl9pPr marL="41697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A288-78FD-4563-8252-9C7526105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02E7-5055-4AEF-B8E8-12341F5572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2" y="539756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43" tIns="52122" rIns="104243" bIns="52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2" y="1763717"/>
            <a:ext cx="8588375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43" tIns="52122" rIns="104243" bIns="52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9"/>
            <a:ext cx="2495550" cy="401637"/>
          </a:xfrm>
          <a:prstGeom prst="rect">
            <a:avLst/>
          </a:prstGeom>
        </p:spPr>
        <p:txBody>
          <a:bodyPr vert="horz" lIns="104243" tIns="52122" rIns="104243" bIns="52122" rtlCol="0" anchor="ctr"/>
          <a:lstStyle>
            <a:lvl1pPr algn="l" defTabSz="104243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42" y="7008819"/>
            <a:ext cx="3387725" cy="401637"/>
          </a:xfrm>
          <a:prstGeom prst="rect">
            <a:avLst/>
          </a:prstGeom>
        </p:spPr>
        <p:txBody>
          <a:bodyPr vert="horz" lIns="104243" tIns="52122" rIns="104243" bIns="52122" rtlCol="0" anchor="ctr"/>
          <a:lstStyle>
            <a:lvl1pPr algn="ctr" defTabSz="1042431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1152"/>
            <a:ext cx="725488" cy="696914"/>
          </a:xfrm>
          <a:prstGeom prst="rect">
            <a:avLst/>
          </a:prstGeom>
        </p:spPr>
        <p:txBody>
          <a:bodyPr vert="horz" lIns="104243" tIns="52122" rIns="104243" bIns="52122" rtlCol="0" anchor="ctr">
            <a:normAutofit/>
          </a:bodyPr>
          <a:lstStyle>
            <a:lvl1pPr algn="ctr" defTabSz="1042431" fontAlgn="auto">
              <a:lnSpc>
                <a:spcPts val="2398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C8B55B9-6A96-45FD-96C6-098539EE95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58" r:id="rId4"/>
    <p:sldLayoutId id="2147483662" r:id="rId5"/>
    <p:sldLayoutId id="2147483663" r:id="rId6"/>
    <p:sldLayoutId id="2147483657" r:id="rId7"/>
    <p:sldLayoutId id="2147483656" r:id="rId8"/>
    <p:sldLayoutId id="2147483655" r:id="rId9"/>
    <p:sldLayoutId id="2147483654" r:id="rId10"/>
    <p:sldLayoutId id="2147483679" r:id="rId11"/>
  </p:sldLayoutIdLst>
  <p:hf hdr="0" ftr="0" dt="0"/>
  <p:txStyles>
    <p:titleStyle>
      <a:lvl1pPr algn="l" defTabSz="1042362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362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362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362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362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926" algn="l" defTabSz="1042362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848" algn="l" defTabSz="1042362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0777" algn="l" defTabSz="1042362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7701" algn="l" defTabSz="1042362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320" algn="l" defTabSz="1042362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320" algn="l" defTabSz="1042362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359" indent="-260193" algn="l" defTabSz="104236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60146" algn="just" defTabSz="1042362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7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4236" algn="l" defTabSz="1042362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6681" indent="-260607" algn="l" defTabSz="10424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894" indent="-260607" algn="l" defTabSz="10424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110" indent="-260607" algn="l" defTabSz="10424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323" indent="-260607" algn="l" defTabSz="10424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16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31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643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859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074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288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504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720" algn="l" defTabSz="10424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954245" y="540849"/>
            <a:ext cx="8588137" cy="12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88" rIns="91378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954245" y="1764296"/>
            <a:ext cx="8588137" cy="533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8" tIns="45688" rIns="91378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4"/>
            <a:ext cx="2495127" cy="402568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4"/>
            <a:ext cx="3386243" cy="402568"/>
          </a:xfrm>
          <a:prstGeom prst="rect">
            <a:avLst/>
          </a:prstGeom>
        </p:spPr>
        <p:txBody>
          <a:bodyPr vert="horz" lIns="91378" tIns="45688" rIns="91378" bIns="45688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w Cen M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5456" y="6661627"/>
            <a:ext cx="724032" cy="696617"/>
          </a:xfrm>
          <a:prstGeom prst="rect">
            <a:avLst/>
          </a:prstGeom>
        </p:spPr>
        <p:txBody>
          <a:bodyPr vert="horz" lIns="91378" tIns="45688" rIns="91378" bIns="45688" rtlCol="0" anchor="ctr">
            <a:normAutofit/>
          </a:bodyPr>
          <a:lstStyle>
            <a:lvl1pPr algn="ctr">
              <a:lnSpc>
                <a:spcPts val="1384"/>
              </a:lnSpc>
              <a:defRPr sz="1500" smtClean="0">
                <a:solidFill>
                  <a:schemeClr val="bg1"/>
                </a:solidFill>
              </a:defRPr>
            </a:lvl1pPr>
          </a:lstStyle>
          <a:p>
            <a:pPr defTabSz="456972" fontAlgn="auto">
              <a:spcBef>
                <a:spcPts val="0"/>
              </a:spcBef>
              <a:spcAft>
                <a:spcPts val="0"/>
              </a:spcAft>
            </a:pPr>
            <a:fld id="{D57E3FE5-A9B2-4740-BCFC-E5DFD07173BA}" type="slidenum">
              <a:rPr lang="en-US" smtClean="0">
                <a:solidFill>
                  <a:prstClr val="white"/>
                </a:solidFill>
                <a:latin typeface="Tw Cen MT"/>
              </a:rPr>
              <a:pPr defTabSz="45697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9138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2pPr>
      <a:lvl3pPr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3pPr>
      <a:lvl4pPr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4pPr>
      <a:lvl5pPr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5pPr>
      <a:lvl6pPr marL="300573"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6pPr>
      <a:lvl7pPr marL="601150"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7pPr>
      <a:lvl8pPr marL="901724"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8pPr>
      <a:lvl9pPr marL="1202297" algn="l" defTabSz="600105" rtl="0" eaLnBrk="1" fontAlgn="base" hangingPunct="1">
        <a:lnSpc>
          <a:spcPts val="3001"/>
        </a:lnSpc>
        <a:spcBef>
          <a:spcPct val="0"/>
        </a:spcBef>
        <a:spcAft>
          <a:spcPct val="0"/>
        </a:spcAft>
        <a:defRPr sz="2400" b="1">
          <a:solidFill>
            <a:srgbClr val="005AA9"/>
          </a:solidFill>
          <a:latin typeface="Arial" pitchFamily="34" charset="0"/>
        </a:defRPr>
      </a:lvl9pPr>
    </p:titleStyle>
    <p:bodyStyle>
      <a:lvl1pPr marL="208730" algn="l" defTabSz="600105" rtl="0" eaLnBrk="1" fontAlgn="base" hangingPunct="1">
        <a:spcBef>
          <a:spcPct val="20000"/>
        </a:spcBef>
        <a:spcAft>
          <a:spcPct val="0"/>
        </a:spcAft>
        <a:buFont typeface="+mj-lt"/>
        <a:defRPr sz="2000" kern="1200">
          <a:solidFill>
            <a:srgbClr val="005AA9"/>
          </a:solidFill>
          <a:latin typeface="+mj-lt"/>
          <a:ea typeface="+mn-ea"/>
          <a:cs typeface="+mn-cs"/>
        </a:defRPr>
      </a:lvl1pPr>
      <a:lvl2pPr marL="208730" algn="l" defTabSz="60010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2pPr>
      <a:lvl3pPr marL="410157" indent="-149244" algn="l" defTabSz="60010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06643" algn="just" defTabSz="600105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900" kern="1200">
          <a:solidFill>
            <a:srgbClr val="504F53"/>
          </a:solidFill>
          <a:latin typeface="+mj-lt"/>
          <a:ea typeface="+mn-ea"/>
          <a:cs typeface="+mn-cs"/>
        </a:defRPr>
      </a:lvl4pPr>
      <a:lvl5pPr marL="826580" algn="l" defTabSz="600105" rtl="0" eaLnBrk="1" fontAlgn="base" hangingPunct="1">
        <a:lnSpc>
          <a:spcPts val="1036"/>
        </a:lnSpc>
        <a:spcBef>
          <a:spcPts val="231"/>
        </a:spcBef>
        <a:spcAft>
          <a:spcPct val="0"/>
        </a:spcAft>
        <a:buFont typeface="Arial" pitchFamily="34" charset="0"/>
        <a:defRPr sz="800" kern="1200">
          <a:solidFill>
            <a:srgbClr val="8D8C90"/>
          </a:solidFill>
          <a:latin typeface="+mj-lt"/>
          <a:ea typeface="+mn-ea"/>
          <a:cs typeface="+mn-cs"/>
        </a:defRPr>
      </a:lvl5pPr>
      <a:lvl6pPr marL="1652868" indent="-150260" algn="l" defTabSz="60104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3387" indent="-150260" algn="l" defTabSz="60104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3910" indent="-150260" algn="l" defTabSz="60104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4431" indent="-150260" algn="l" defTabSz="601043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518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01043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1564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02087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502606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03128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648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04169" algn="l" defTabSz="60104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284" y="5628555"/>
            <a:ext cx="8361363" cy="1211758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Захарова Елена Владимировна</a:t>
            </a:r>
          </a:p>
          <a:p>
            <a:pPr algn="r" eaLnBrk="1" hangingPunct="1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оказания государственных услуг №1</a:t>
            </a:r>
          </a:p>
          <a:p>
            <a:pPr algn="r" eaLnBrk="1" hangingPunct="1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sz="2200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817689" y="2555879"/>
            <a:ext cx="7200900" cy="86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43" tIns="52122" rIns="104243" bIns="52122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libri" pitchFamily="34" charset="0"/>
              </a:rPr>
              <a:t>УПРАВЛЕНИЕ </a:t>
            </a:r>
            <a:r>
              <a:rPr lang="ru-RU" sz="1700" b="1" dirty="0">
                <a:solidFill>
                  <a:schemeClr val="bg1"/>
                </a:solidFill>
                <a:latin typeface="Calibri" pitchFamily="34" charset="0"/>
              </a:rPr>
              <a:t>ФЕДЕРАЛЬНОЙ НАЛОГОВОЙ </a:t>
            </a:r>
            <a:r>
              <a:rPr lang="ru-RU" sz="1700" b="1" dirty="0" smtClean="0">
                <a:solidFill>
                  <a:schemeClr val="bg1"/>
                </a:solidFill>
                <a:latin typeface="Calibri" pitchFamily="34" charset="0"/>
              </a:rPr>
              <a:t>СЛУЖБЫ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700" b="1" dirty="0">
                <a:solidFill>
                  <a:schemeClr val="bg1"/>
                </a:solidFill>
                <a:latin typeface="Calibri" pitchFamily="34" charset="0"/>
              </a:rPr>
              <a:t>ПО </a:t>
            </a:r>
            <a:r>
              <a:rPr lang="ru-RU" sz="1700" b="1" dirty="0" smtClean="0">
                <a:solidFill>
                  <a:schemeClr val="bg1"/>
                </a:solidFill>
                <a:latin typeface="Calibri" pitchFamily="34" charset="0"/>
              </a:rPr>
              <a:t>ТОМСКОЙ ОБЛАСТИ</a:t>
            </a:r>
            <a:endParaRPr lang="ru-RU" sz="17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164" y="3924647"/>
            <a:ext cx="9793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УСН: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ктуальные </a:t>
            </a:r>
            <a:r>
              <a:rPr lang="ru-RU" sz="3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вопросы применения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специального налогового режима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977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415112"/>
            <a:ext cx="9429816" cy="7691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Уведомление об исчисленных суммах налогов,                                  </a:t>
            </a:r>
            <a:r>
              <a:rPr lang="ru-RU" sz="26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авансовых платежей, страховых взносов</a:t>
            </a:r>
            <a:endParaRPr lang="ru-RU" sz="26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89494"/>
              </p:ext>
            </p:extLst>
          </p:nvPr>
        </p:nvGraphicFramePr>
        <p:xfrm>
          <a:off x="754059" y="1446420"/>
          <a:ext cx="9025343" cy="10954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3573"/>
                <a:gridCol w="7411770"/>
              </a:tblGrid>
              <a:tr h="10954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Ст.58 НК РФ пункт 9 (абзац 3)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0424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1 января 2024 года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действует новый порядок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представления Уведомления: </a:t>
                      </a:r>
                      <a:r>
                        <a:rPr lang="ru-RU" sz="1800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</a:t>
                      </a:r>
                      <a:r>
                        <a:rPr lang="ru-RU" altLang="ru-RU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алоговые агенты по НДФЛ представляют уведомление два раза в месяц</a:t>
                      </a:r>
                      <a:endParaRPr lang="ru-RU" sz="1800" b="0" dirty="0">
                        <a:effectLst/>
                        <a:latin typeface="GolosTextWebBol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20795"/>
              </p:ext>
            </p:extLst>
          </p:nvPr>
        </p:nvGraphicFramePr>
        <p:xfrm>
          <a:off x="754059" y="2640711"/>
          <a:ext cx="9025343" cy="2271020"/>
        </p:xfrm>
        <a:graphic>
          <a:graphicData uri="http://schemas.openxmlformats.org/drawingml/2006/table">
            <a:tbl>
              <a:tblPr/>
              <a:tblGrid>
                <a:gridCol w="2913143"/>
                <a:gridCol w="3056100"/>
                <a:gridCol w="3056100"/>
              </a:tblGrid>
              <a:tr h="721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dirty="0" smtClean="0">
                          <a:effectLst/>
                          <a:latin typeface="GolosTextWebBold"/>
                        </a:rPr>
                        <a:t>Срок представления уведомления</a:t>
                      </a:r>
                      <a:endParaRPr lang="ru-RU" sz="1600" b="0" dirty="0">
                        <a:effectLst/>
                        <a:latin typeface="GolosTextWeb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dirty="0" smtClean="0">
                          <a:effectLst/>
                          <a:latin typeface="GolosTextWebBold"/>
                        </a:rPr>
                        <a:t>Период, за который удержан налог</a:t>
                      </a:r>
                      <a:endParaRPr lang="ru-RU" sz="1600" b="0" dirty="0">
                        <a:effectLst/>
                        <a:latin typeface="GolosTextWeb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dirty="0" smtClean="0">
                          <a:effectLst/>
                          <a:latin typeface="GolosTextWebBold"/>
                        </a:rPr>
                        <a:t>Срок уплаты</a:t>
                      </a:r>
                      <a:r>
                        <a:rPr lang="ru-RU" sz="1600" b="1" baseline="0" dirty="0" smtClean="0">
                          <a:effectLst/>
                          <a:latin typeface="GolosTextWebBold"/>
                        </a:rPr>
                        <a:t> НДФЛ</a:t>
                      </a:r>
                      <a:endParaRPr lang="ru-RU" sz="1600" b="0" dirty="0">
                        <a:effectLst/>
                        <a:latin typeface="GolosTextWebBold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8226"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 </a:t>
                      </a: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25-го числа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текущего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по 22 число текущего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позднее </a:t>
                      </a: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28-го числа текущего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месяца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1752"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 </a:t>
                      </a:r>
                      <a:r>
                        <a:rPr lang="ru-RU" sz="1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3-го числа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следующего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23 числа текущего месяца по последнее число месяца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позднее </a:t>
                      </a:r>
                      <a:r>
                        <a:rPr lang="ru-RU" sz="17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5-го числа следующего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месяца.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88" y="4991087"/>
            <a:ext cx="1529392" cy="1477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5439" y="5010523"/>
            <a:ext cx="2562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Памятка </a:t>
            </a:r>
            <a:r>
              <a:rPr lang="ru-RU" sz="1400" b="1" dirty="0" smtClean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КБК и</a:t>
            </a:r>
          </a:p>
          <a:p>
            <a:r>
              <a:rPr lang="ru-RU" sz="1400" b="1" dirty="0" smtClean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срокам </a:t>
            </a:r>
            <a:r>
              <a:rPr lang="ru-RU" sz="1400" b="1" dirty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представления уведомления об исчисленных суммах налогов, </a:t>
            </a:r>
            <a:r>
              <a:rPr lang="ru-RU" sz="1400" b="1" dirty="0" smtClean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размещена </a:t>
            </a:r>
          </a:p>
          <a:p>
            <a:r>
              <a:rPr lang="ru-RU" sz="1400" b="1" dirty="0" smtClean="0">
                <a:solidFill>
                  <a:srgbClr val="005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solidFill>
                  <a:srgbClr val="005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ФНС России на </a:t>
            </a:r>
            <a:r>
              <a:rPr lang="ru-RU" sz="1400" b="1" dirty="0" err="1">
                <a:solidFill>
                  <a:srgbClr val="005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промостранице</a:t>
            </a:r>
            <a:r>
              <a:rPr lang="ru-RU" sz="1400" b="1" dirty="0">
                <a:solidFill>
                  <a:srgbClr val="005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005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 ЕНС» 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20" y="5037446"/>
            <a:ext cx="1578478" cy="144036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30350" y="4918175"/>
            <a:ext cx="35490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Памятка по </a:t>
            </a:r>
            <a:r>
              <a:rPr lang="ru-RU" sz="1400" b="1" dirty="0" smtClean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порядку представления </a:t>
            </a:r>
            <a:r>
              <a:rPr lang="ru-RU" sz="1400" b="1" dirty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уведомления об исчисленных суммах налогов, авансовых платежей по налогам, сборов, страховых взносов </a:t>
            </a:r>
            <a:r>
              <a:rPr lang="ru-RU" sz="1400" b="1" dirty="0" smtClean="0">
                <a:solidFill>
                  <a:srgbClr val="005AA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налогоплательщиков Томской области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страница/Контакты /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 Инспекции/ Обособленное подразделение УФНС России по Томской области г. Томск/ Информационные материалы для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налогоплательщиков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2805" y="242121"/>
            <a:ext cx="10017233" cy="564384"/>
          </a:xfrm>
        </p:spPr>
        <p:txBody>
          <a:bodyPr/>
          <a:lstStyle/>
          <a:p>
            <a:pPr algn="ctr"/>
            <a:r>
              <a:rPr lang="ru-RU" sz="2807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7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7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заполнения Уведомления по сроку 25.04.2024</a:t>
            </a:r>
            <a:br>
              <a:rPr lang="ru-RU" sz="2807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7" dirty="0">
              <a:solidFill>
                <a:srgbClr val="0577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2EC95-2861-42E5-8236-628A125F57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6657" y="2201501"/>
            <a:ext cx="1069340" cy="1069340"/>
          </a:xfrm>
          <a:prstGeom prst="rect">
            <a:avLst/>
          </a:prstGeom>
        </p:spPr>
        <p:txBody>
          <a:bodyPr vert="horz" wrap="none" lIns="121980" tIns="60990" rIns="121980" bIns="60990" rtlCol="0" anchor="ctr">
            <a:normAutofit/>
          </a:bodyPr>
          <a:lstStyle/>
          <a:p>
            <a:pPr defTabSz="1219750" fontAlgn="auto">
              <a:spcAft>
                <a:spcPts val="0"/>
              </a:spcAft>
            </a:pPr>
            <a:endParaRPr lang="ru-RU" sz="5613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604" y="1104198"/>
            <a:ext cx="3528392" cy="1307837"/>
          </a:xfrm>
          <a:prstGeom prst="rect">
            <a:avLst/>
          </a:prstGeom>
        </p:spPr>
        <p:txBody>
          <a:bodyPr vert="horz" wrap="square" lIns="121980" tIns="60990" rIns="121980" bIns="60990" rtlCol="0" anchor="t">
            <a:noAutofit/>
          </a:bodyPr>
          <a:lstStyle/>
          <a:p>
            <a:pPr algn="ctr" defTabSz="1219750" fontAlgn="auto"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96" y="868199"/>
            <a:ext cx="4608512" cy="637535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88425" y="1464306"/>
            <a:ext cx="2291609" cy="5876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46546" y="1430578"/>
            <a:ext cx="22468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НДФЛ, удержанный за период с 01.04 по 22.04.2024) по «голове» организации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38430" y="2783428"/>
            <a:ext cx="2466380" cy="646331"/>
          </a:xfrm>
          <a:prstGeom prst="rect">
            <a:avLst/>
          </a:prstGeom>
          <a:ln w="28575">
            <a:solidFill>
              <a:srgbClr val="D71920"/>
            </a:solidFill>
          </a:ln>
        </p:spPr>
        <p:txBody>
          <a:bodyPr wrap="square">
            <a:sp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НДФЛ, удержанный за период</a:t>
            </a:r>
          </a:p>
          <a:p>
            <a:pPr algn="ctr" defTabSz="1219750" fontAlgn="auto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 01.04 по 22.04.2024) по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обособ.подразделению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60037" y="4351256"/>
            <a:ext cx="2219997" cy="276999"/>
          </a:xfrm>
          <a:prstGeom prst="rect">
            <a:avLst/>
          </a:prstGeom>
          <a:ln w="28575">
            <a:solidFill>
              <a:srgbClr val="D71920"/>
            </a:solidFill>
          </a:ln>
        </p:spPr>
        <p:txBody>
          <a:bodyPr wrap="square">
            <a:sp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Аванс за 1 кв. по УСН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27020" y="5626903"/>
            <a:ext cx="1647036" cy="646331"/>
          </a:xfrm>
          <a:prstGeom prst="rect">
            <a:avLst/>
          </a:prstGeom>
          <a:ln w="28575">
            <a:solidFill>
              <a:srgbClr val="D71920"/>
            </a:solidFill>
          </a:ln>
        </p:spPr>
        <p:txBody>
          <a:bodyPr wrap="square">
            <a:spAutoFit/>
          </a:bodyPr>
          <a:lstStyle/>
          <a:p>
            <a:pPr algn="ctr" defTabSz="1219750" fontAlgn="auto"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Аванс за 1 кв. по налогу на имущество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85" y="2029832"/>
            <a:ext cx="3984249" cy="51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0789" y="502588"/>
            <a:ext cx="9780932" cy="546549"/>
          </a:xfrm>
        </p:spPr>
        <p:txBody>
          <a:bodyPr/>
          <a:lstStyle/>
          <a:p>
            <a:r>
              <a:rPr lang="ru-RU" sz="2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210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платежного документа </a:t>
            </a:r>
            <a:r>
              <a:rPr lang="ru-RU" sz="210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уплате ЕНП</a:t>
            </a:r>
            <a:r>
              <a:rPr lang="ru-RU" sz="4678" dirty="0">
                <a:solidFill>
                  <a:srgbClr val="C00000"/>
                </a:solidFill>
                <a:latin typeface="Roboto Condensed" panose="02000000000000000000" pitchFamily="2" charset="0"/>
              </a:rPr>
              <a:t/>
            </a:r>
            <a:br>
              <a:rPr lang="ru-RU" sz="4678" dirty="0">
                <a:solidFill>
                  <a:srgbClr val="C00000"/>
                </a:solidFill>
                <a:latin typeface="Roboto Condensed" panose="02000000000000000000" pitchFamily="2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14753" y="2533067"/>
            <a:ext cx="4606542" cy="388046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12896" y="1524541"/>
            <a:ext cx="4208884" cy="5090505"/>
          </a:xfrm>
        </p:spPr>
        <p:txBody>
          <a:bodyPr/>
          <a:lstStyle/>
          <a:p>
            <a:pPr marL="0"/>
            <a:endParaRPr lang="ru-RU" sz="128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r>
              <a:rPr lang="ru-RU" sz="105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заполнения платежных документов, в том числе на уплату налоговых платежей, установлен Приказом Минфина от 12.11.2013 №107н (</a:t>
            </a:r>
            <a:r>
              <a:rPr lang="ru-RU" sz="1052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ред. Приказа от 30.12.2022 N 199н </a:t>
            </a:r>
            <a:r>
              <a:rPr lang="ru-RU" sz="10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с 11.02.2023).</a:t>
            </a:r>
          </a:p>
          <a:p>
            <a:r>
              <a:rPr lang="ru-RU" sz="105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4 Правил </a:t>
            </a:r>
            <a:r>
              <a:rPr lang="ru-RU" sz="10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(приложение №2 к Приказ №107н) - оформление ПД, на основании которых формируются уведомления об исчисленных суммах (распоряжение)</a:t>
            </a:r>
            <a:endParaRPr lang="ru-RU" sz="105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32"/>
            <a:endParaRPr lang="ru-RU" sz="1286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1632"/>
            <a:r>
              <a:rPr lang="ru-RU" sz="1286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 101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статус налогоплательщика, как организации, так и индивидуальному предпринимателю необходимо указать статус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211632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1632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поле 104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всегда указывается  </a:t>
            </a:r>
          </a:p>
          <a:p>
            <a:pPr marL="211632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КБК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182 01 06 12 01 01 0000 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</a:p>
          <a:p>
            <a:pPr marL="211632"/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1632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поле 105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0"/>
            <a:endParaRPr lang="ru-RU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/>
            <a:endParaRPr lang="ru-RU" sz="1286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/>
            <a:endParaRPr lang="ru-RU" sz="128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ru-RU" sz="128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A2EC95-2861-42E5-8236-628A125F57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318" y="5186144"/>
            <a:ext cx="1069340" cy="304411"/>
          </a:xfrm>
          <a:prstGeom prst="rect">
            <a:avLst/>
          </a:prstGeom>
        </p:spPr>
        <p:txBody>
          <a:bodyPr vert="horz" wrap="none" lIns="121980" tIns="60990" rIns="121980" bIns="60990" rtlCol="0" anchor="ctr">
            <a:normAutofit fontScale="25000" lnSpcReduction="20000"/>
          </a:bodyPr>
          <a:lstStyle/>
          <a:p>
            <a:pPr defTabSz="1219750" fontAlgn="auto">
              <a:spcAft>
                <a:spcPts val="0"/>
              </a:spcAft>
            </a:pPr>
            <a:endParaRPr lang="ru-RU" sz="5613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3318" y="5186145"/>
            <a:ext cx="1069340" cy="1999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none" lIns="121980" tIns="60990" rIns="121980" bIns="60990" rtlCol="0" anchor="ctr">
            <a:normAutofit fontScale="25000" lnSpcReduction="20000"/>
          </a:bodyPr>
          <a:lstStyle/>
          <a:p>
            <a:pPr defTabSz="1219750" fontAlgn="auto">
              <a:spcAft>
                <a:spcPts val="0"/>
              </a:spcAft>
            </a:pPr>
            <a:r>
              <a:rPr lang="ru-RU" sz="5613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7087" y="1657041"/>
            <a:ext cx="4211602" cy="1356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39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27355" y="4846012"/>
            <a:ext cx="3373900" cy="999614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335710" y="4125734"/>
            <a:ext cx="4565545" cy="159335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26" y="1640445"/>
            <a:ext cx="5555632" cy="5236529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 flipV="1">
            <a:off x="5532936" y="2900611"/>
            <a:ext cx="677184" cy="657216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592941" y="4846011"/>
            <a:ext cx="4636365" cy="1197105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27988" y="5575691"/>
            <a:ext cx="3482132" cy="531993"/>
          </a:xfrm>
          <a:prstGeom prst="straightConnector1">
            <a:avLst/>
          </a:prstGeom>
          <a:ln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13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4"/>
          <p:cNvSpPr>
            <a:spLocks noGrp="1"/>
          </p:cNvSpPr>
          <p:nvPr>
            <p:ph idx="4294967295"/>
          </p:nvPr>
        </p:nvSpPr>
        <p:spPr>
          <a:xfrm>
            <a:off x="809625" y="3636962"/>
            <a:ext cx="8561388" cy="3168651"/>
          </a:xfrm>
        </p:spPr>
        <p:txBody>
          <a:bodyPr/>
          <a:lstStyle/>
          <a:p>
            <a:pPr marL="342696" indent="-342696" algn="just" eaLnBrk="1" hangingPunct="1">
              <a:spcBef>
                <a:spcPct val="0"/>
              </a:spcBef>
            </a:pPr>
            <a:endParaRPr lang="ru-RU" sz="2600" dirty="0">
              <a:solidFill>
                <a:srgbClr val="000066"/>
              </a:solidFill>
            </a:endParaRPr>
          </a:p>
          <a:p>
            <a:pPr marL="342696" indent="-342696" algn="just" eaLnBrk="1" hangingPunct="1">
              <a:spcBef>
                <a:spcPct val="0"/>
              </a:spcBef>
            </a:pPr>
            <a:endParaRPr lang="ru-RU" sz="2600" dirty="0">
              <a:solidFill>
                <a:srgbClr val="000066"/>
              </a:solidFill>
            </a:endParaRPr>
          </a:p>
          <a:p>
            <a:pPr marL="342696" indent="-342696" algn="just" eaLnBrk="1" hangingPunct="1">
              <a:spcBef>
                <a:spcPct val="0"/>
              </a:spcBef>
            </a:pPr>
            <a:endParaRPr lang="ru-RU" sz="2600" dirty="0">
              <a:solidFill>
                <a:srgbClr val="000066"/>
              </a:solidFill>
            </a:endParaRPr>
          </a:p>
          <a:p>
            <a:pPr marL="342696" indent="-342696" algn="ctr" eaLnBrk="1" hangingPunct="1">
              <a:spcBef>
                <a:spcPct val="0"/>
              </a:spcBef>
            </a:pPr>
            <a:r>
              <a:rPr lang="ru-RU" sz="4900" b="1" dirty="0">
                <a:solidFill>
                  <a:srgbClr val="C00000"/>
                </a:solidFill>
              </a:rPr>
              <a:t>СПАСИБО  ЗА  ВНИМАНИЕ</a:t>
            </a:r>
            <a:r>
              <a:rPr lang="ru-RU" sz="2600" dirty="0">
                <a:solidFill>
                  <a:srgbClr val="C00000"/>
                </a:solidFill>
              </a:rPr>
              <a:t>      </a:t>
            </a:r>
          </a:p>
        </p:txBody>
      </p:sp>
      <p:sp>
        <p:nvSpPr>
          <p:cNvPr id="16387" name="Номер слайда 5"/>
          <p:cNvSpPr txBox="1">
            <a:spLocks noGrp="1"/>
          </p:cNvSpPr>
          <p:nvPr/>
        </p:nvSpPr>
        <p:spPr bwMode="auto">
          <a:xfrm>
            <a:off x="9734550" y="6661152"/>
            <a:ext cx="725488" cy="6969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43" tIns="52122" rIns="104243" bIns="52122" anchor="ctr">
            <a:normAutofit/>
          </a:bodyPr>
          <a:lstStyle/>
          <a:p>
            <a:pPr algn="ctr">
              <a:lnSpc>
                <a:spcPts val="2398"/>
              </a:lnSpc>
              <a:defRPr/>
            </a:pPr>
            <a:fld id="{E0E1615E-E011-4A9E-8CE2-A95490247F2B}" type="slidenum">
              <a:rPr lang="ru-RU" sz="2700">
                <a:solidFill>
                  <a:schemeClr val="bg1"/>
                </a:solidFill>
                <a:latin typeface="+mn-lt"/>
              </a:rPr>
              <a:pPr algn="ctr">
                <a:lnSpc>
                  <a:spcPts val="2398"/>
                </a:lnSpc>
                <a:defRPr/>
              </a:pPr>
              <a:t>13</a:t>
            </a:fld>
            <a:endParaRPr lang="ru-RU" sz="27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3795" name="Рисунок 20" descr="C:\Users\panova_ea\Desktop\ФНС\Новая папка\word\jpg\true-logo-FNS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4338586" y="1188343"/>
            <a:ext cx="2319695" cy="23042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354" y="780544"/>
            <a:ext cx="9429816" cy="597724"/>
          </a:xfrm>
        </p:spPr>
        <p:txBody>
          <a:bodyPr/>
          <a:lstStyle/>
          <a:p>
            <a:pPr algn="ctr"/>
            <a:r>
              <a:rPr lang="ru-RU" sz="3000" dirty="0" smtClean="0">
                <a:solidFill>
                  <a:schemeClr val="tx2"/>
                </a:solidFill>
                <a:cs typeface="Aharoni" panose="02010803020104030203" pitchFamily="2" charset="-79"/>
              </a:rPr>
              <a:t>Выбор системы налогообложения</a:t>
            </a:r>
            <a:endParaRPr lang="ru-RU" sz="30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000" y="811528"/>
            <a:ext cx="9174196" cy="609845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68" y="1780916"/>
            <a:ext cx="1620391" cy="16203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0354" y="1775064"/>
            <a:ext cx="925084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официальном сайте налоговой службы </a:t>
            </a:r>
            <a:r>
              <a:rPr lang="en-US" b="1" i="1" dirty="0" smtClean="0"/>
              <a:t>www</a:t>
            </a:r>
            <a:r>
              <a:rPr lang="ru-RU" b="1" i="1" dirty="0" smtClean="0"/>
              <a:t>.</a:t>
            </a:r>
            <a:r>
              <a:rPr lang="en-US" b="1" i="1" dirty="0" err="1" smtClean="0"/>
              <a:t>nalog</a:t>
            </a:r>
            <a:r>
              <a:rPr lang="ru-RU" b="1" i="1" dirty="0"/>
              <a:t>.</a:t>
            </a:r>
            <a:r>
              <a:rPr lang="en-US" b="1" i="1" dirty="0" err="1" smtClean="0"/>
              <a:t>gov</a:t>
            </a:r>
            <a:r>
              <a:rPr lang="ru-RU" b="1" i="1" dirty="0" smtClean="0"/>
              <a:t>.</a:t>
            </a:r>
            <a:r>
              <a:rPr lang="en-US" b="1" i="1" dirty="0" err="1" smtClean="0"/>
              <a:t>ru</a:t>
            </a:r>
            <a:r>
              <a:rPr lang="en-US" b="1" i="1" dirty="0" smtClean="0"/>
              <a:t> </a:t>
            </a:r>
            <a:endParaRPr lang="ru-RU" b="1" i="1" dirty="0" smtClean="0"/>
          </a:p>
          <a:p>
            <a:r>
              <a:rPr lang="ru-RU" dirty="0" smtClean="0"/>
              <a:t>запущен сервис </a:t>
            </a:r>
            <a:r>
              <a:rPr lang="ru-RU" i="1" dirty="0" smtClean="0"/>
              <a:t>«Выбор подходящей системы налогообложения»,</a:t>
            </a:r>
          </a:p>
          <a:p>
            <a:r>
              <a:rPr lang="ru-RU" dirty="0" smtClean="0"/>
              <a:t>помогающий налогоплательщикам </a:t>
            </a:r>
            <a:r>
              <a:rPr lang="ru-RU" dirty="0"/>
              <a:t>выбрать </a:t>
            </a:r>
            <a:r>
              <a:rPr lang="ru-RU" dirty="0" smtClean="0"/>
              <a:t>оптимальный режим </a:t>
            </a:r>
          </a:p>
          <a:p>
            <a:r>
              <a:rPr lang="ru-RU" dirty="0" smtClean="0"/>
              <a:t>налогообложения</a:t>
            </a:r>
            <a:r>
              <a:rPr lang="ru-RU" dirty="0"/>
              <a:t>. Воспользоваться сервисом </a:t>
            </a:r>
            <a:r>
              <a:rPr lang="ru-RU" dirty="0" smtClean="0"/>
              <a:t>могут ИП, физлица,</a:t>
            </a:r>
          </a:p>
          <a:p>
            <a:r>
              <a:rPr lang="ru-RU" dirty="0" smtClean="0"/>
              <a:t>не </a:t>
            </a:r>
            <a:r>
              <a:rPr lang="ru-RU" dirty="0"/>
              <a:t>зарегистрированные в качестве ИП или </a:t>
            </a:r>
            <a:r>
              <a:rPr lang="ru-RU" dirty="0" smtClean="0"/>
              <a:t>организации</a:t>
            </a:r>
          </a:p>
          <a:p>
            <a:endParaRPr lang="ru-RU" sz="1800" dirty="0"/>
          </a:p>
          <a:p>
            <a:r>
              <a:rPr lang="ru-RU" dirty="0" smtClean="0"/>
              <a:t>Для подбора </a:t>
            </a:r>
            <a:r>
              <a:rPr lang="ru-RU" dirty="0"/>
              <a:t>в интерактивном режиме нужно выбрать свою категорию </a:t>
            </a:r>
            <a:r>
              <a:rPr lang="ru-RU" dirty="0" smtClean="0"/>
              <a:t>налогоплательщика, указать </a:t>
            </a:r>
            <a:r>
              <a:rPr lang="ru-RU" dirty="0"/>
              <a:t>размер доходов и количество наемных работников. </a:t>
            </a:r>
            <a:r>
              <a:rPr lang="ru-RU" dirty="0" smtClean="0"/>
              <a:t>В </a:t>
            </a:r>
            <a:r>
              <a:rPr lang="ru-RU" dirty="0"/>
              <a:t>зависимости от этих параметров будут предложены </a:t>
            </a:r>
            <a:endParaRPr lang="ru-RU" dirty="0" smtClean="0"/>
          </a:p>
          <a:p>
            <a:r>
              <a:rPr lang="ru-RU" dirty="0" smtClean="0"/>
              <a:t>возможные </a:t>
            </a:r>
            <a:r>
              <a:rPr lang="ru-RU" dirty="0"/>
              <a:t>налоговые режимы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Уведомление о переходе на УСН </a:t>
            </a:r>
            <a:r>
              <a:rPr lang="ru-RU" dirty="0" smtClean="0">
                <a:solidFill>
                  <a:srgbClr val="005AA9"/>
                </a:solidFill>
              </a:rPr>
              <a:t>(</a:t>
            </a:r>
            <a:r>
              <a:rPr lang="ru-RU" i="1" dirty="0" smtClean="0">
                <a:solidFill>
                  <a:srgbClr val="005AA9"/>
                </a:solidFill>
              </a:rPr>
              <a:t>форма 26.2-1</a:t>
            </a:r>
            <a:r>
              <a:rPr lang="ru-RU" dirty="0" smtClean="0">
                <a:solidFill>
                  <a:srgbClr val="005AA9"/>
                </a:solidFill>
              </a:rPr>
              <a:t>) </a:t>
            </a:r>
            <a:r>
              <a:rPr lang="ru-RU" dirty="0" smtClean="0"/>
              <a:t>подается </a:t>
            </a:r>
          </a:p>
          <a:p>
            <a:r>
              <a:rPr lang="ru-RU" dirty="0" smtClean="0"/>
              <a:t>не позднее 30 календарных дней с даты регистрации/не позднее 31.12 года, предшествующего переходу;</a:t>
            </a:r>
          </a:p>
          <a:p>
            <a:r>
              <a:rPr lang="ru-RU" dirty="0" smtClean="0"/>
              <a:t>Уведомление об изменении объекта </a:t>
            </a:r>
            <a:r>
              <a:rPr lang="ru-RU" dirty="0" smtClean="0">
                <a:solidFill>
                  <a:srgbClr val="005AA9"/>
                </a:solidFill>
              </a:rPr>
              <a:t>(</a:t>
            </a:r>
            <a:r>
              <a:rPr lang="ru-RU" i="1" dirty="0" smtClean="0">
                <a:solidFill>
                  <a:srgbClr val="005AA9"/>
                </a:solidFill>
              </a:rPr>
              <a:t>форма 26.2-6</a:t>
            </a:r>
            <a:r>
              <a:rPr lang="ru-RU" dirty="0" smtClean="0">
                <a:solidFill>
                  <a:srgbClr val="005AA9"/>
                </a:solidFill>
              </a:rPr>
              <a:t>)</a:t>
            </a:r>
            <a:r>
              <a:rPr lang="ru-RU" dirty="0" smtClean="0"/>
              <a:t> – не позднее 15 января.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3600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354" y="994549"/>
            <a:ext cx="9174196" cy="609845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8188" y="1209216"/>
            <a:ext cx="95347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9921" t="9685" r="18136" b="10349"/>
          <a:stretch/>
        </p:blipFill>
        <p:spPr bwMode="auto">
          <a:xfrm>
            <a:off x="738188" y="684287"/>
            <a:ext cx="8996362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24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826454" y="5917455"/>
            <a:ext cx="590365" cy="5996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A2EC95-2861-42E5-8236-628A125F571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767612" y="324247"/>
            <a:ext cx="9552876" cy="695507"/>
          </a:xfrm>
          <a:prstGeom prst="rect">
            <a:avLst/>
          </a:prstGeom>
          <a:noFill/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238" tIns="40619" rIns="81238" bIns="40619" rtlCol="0" anchor="ctr"/>
          <a:lstStyle/>
          <a:p>
            <a:endParaRPr lang="ru-RU" sz="1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495889" y="610389"/>
            <a:ext cx="9718529" cy="5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43" tIns="52122" rIns="104243" bIns="52122" numCol="1" anchor="ctr" anchorCtr="0" compatLnSpc="1">
            <a:prstTxWarp prst="textNoShape">
              <a:avLst/>
            </a:prstTxWarp>
          </a:bodyPr>
          <a:lstStyle>
            <a:lvl1pPr algn="l" defTabSz="1042362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  <a:lvl2pPr algn="l" defTabSz="1042362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2pPr>
            <a:lvl3pPr algn="l" defTabSz="1042362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3pPr>
            <a:lvl4pPr algn="l" defTabSz="1042362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4pPr>
            <a:lvl5pPr algn="l" defTabSz="1042362" rtl="0" eaLnBrk="0" fontAlgn="base" hangingPunct="0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5pPr>
            <a:lvl6pPr marL="456926" algn="l" defTabSz="1042362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6pPr>
            <a:lvl7pPr marL="913848" algn="l" defTabSz="1042362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7pPr>
            <a:lvl8pPr marL="1370777" algn="l" defTabSz="1042362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8pPr>
            <a:lvl9pPr marL="1827701" algn="l" defTabSz="1042362" rtl="0" fontAlgn="base">
              <a:lnSpc>
                <a:spcPts val="5200"/>
              </a:lnSpc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5AA9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УСН: СТАВКИ НАЛОГА В 2024 ГОДУ</a:t>
            </a:r>
            <a:endParaRPr lang="ru-RU"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15" y="893937"/>
            <a:ext cx="93457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2800" b="1" dirty="0">
              <a:solidFill>
                <a:srgbClr val="005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05A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67612" y="1398987"/>
          <a:ext cx="8922880" cy="554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782"/>
                <a:gridCol w="4726098"/>
              </a:tblGrid>
              <a:tr h="4485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- расходы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2327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rgbClr val="005A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r>
                        <a:rPr lang="ru-RU" sz="1500" dirty="0" smtClean="0">
                          <a:solidFill>
                            <a:srgbClr val="005A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(п.1 ст.346.20)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(п.2 ст.346.20)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72242">
                <a:tc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применяется с квартала, когда доходы превысили 199,35 млн руб. (150 млн руб. x 1,329) или работников стало больше 100 чел.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(п.1.1 ст.346.20)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применяется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квартала, когда доходы превысили 199,35 млн руб. или работников стало больше 100 чел. 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(п.1.2 ст.346.20)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60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 Томской области от 07.04.2009 №51-ОЗ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4119">
                <a:tc>
                  <a:txBody>
                    <a:bodyPr/>
                    <a:lstStyle/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5A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организаций - резидентов ОЭЗТВТ </a:t>
                      </a:r>
                      <a:r>
                        <a:rPr lang="ru-RU" sz="15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г.Томска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резидентов территории опережающего развития «Северск» (подп.1 п.1 ст.1 Закона ТО)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36355">
                <a:tc>
                  <a:txBody>
                    <a:bodyPr/>
                    <a:lstStyle/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5A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при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сдаче в аренду (внаем) недвижимости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(подп.2.1 п.1 ст.1 Закона ТО)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8649">
                <a:tc>
                  <a:txBody>
                    <a:bodyPr/>
                    <a:lstStyle/>
                    <a:p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5A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все остальные налогоплательщики</a:t>
                      </a:r>
                      <a: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(подп.3 п.1 ст.1 Закона ТО)</a:t>
                      </a:r>
                      <a:endParaRPr lang="ru-RU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09389">
                <a:tc gridSpan="2">
                  <a:txBody>
                    <a:bodyPr/>
                    <a:lstStyle/>
                    <a:p>
                      <a:pPr marL="0" marR="0" lvl="0" indent="0" algn="just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5A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r>
                        <a:rPr lang="ru-RU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5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налогоплательщики - индивидуальные предприниматели, впервые зарегистрированные и осуществляющие предпринимательскую деятельность в производственной, социальной и (или) научной сферах, а также в сфере бытовых услуг населению и услуг по предоставлению мест для временного проживания (п.1 ст.1.1 Закона ТО)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06" y="351607"/>
            <a:ext cx="9429816" cy="59772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УСН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354" y="994549"/>
            <a:ext cx="9174196" cy="609845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99367"/>
              </p:ext>
            </p:extLst>
          </p:nvPr>
        </p:nvGraphicFramePr>
        <p:xfrm>
          <a:off x="846106" y="1191693"/>
          <a:ext cx="8888444" cy="58078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20844"/>
                <a:gridCol w="6867600"/>
              </a:tblGrid>
              <a:tr h="926249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Форма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500" b="0" u="none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800" b="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Декларация утв. Приказом ФНС России от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25.12.2020 </a:t>
                      </a:r>
                      <a:b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№ЕД-7-3/958@ (в редакции П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риказа ФНС России от 01.11.2022 №ЕД-7-3/1036</a:t>
                      </a: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endParaRPr lang="ru-RU" sz="1800" b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4282">
                <a:tc>
                  <a:txBody>
                    <a:bodyPr/>
                    <a:lstStyle/>
                    <a:p>
                      <a:pPr algn="ctr"/>
                      <a:endParaRPr lang="ru-RU" sz="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Срок представления</a:t>
                      </a:r>
                      <a:r>
                        <a:rPr lang="ru-RU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декларации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ИП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-  </a:t>
                      </a:r>
                      <a:r>
                        <a:rPr lang="ru-RU" sz="1800" b="0" i="0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позднее 25</a:t>
                      </a:r>
                      <a:r>
                        <a:rPr lang="ru-RU" sz="1800" b="0" i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апреля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ЮЛ -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не позднее 25 марта   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года, следующего за отчетным </a:t>
                      </a:r>
                      <a:r>
                        <a:rPr lang="ru-RU" sz="1800" b="0" i="1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(п. </a:t>
                      </a:r>
                      <a:r>
                        <a:rPr lang="en-US" sz="1800" b="0" i="1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  <a:r>
                        <a:rPr lang="ru-RU" sz="1800" b="0" i="1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ст. </a:t>
                      </a:r>
                      <a:r>
                        <a:rPr lang="en-US" sz="1800" b="0" i="1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346</a:t>
                      </a:r>
                      <a:r>
                        <a:rPr lang="ru-RU" sz="1800" b="0" i="1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.21 НК РФ).</a:t>
                      </a:r>
                      <a:endParaRPr lang="ru-RU" sz="1800" b="1" i="1" u="non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Обязанность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5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Декларация предоставляется вне зависимости от наличия налогооблагаемой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базы и налога к уплате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4476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ru-RU" sz="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tabLst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Декларация представляется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Декларация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представляется в налоговый орган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месту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постановки на учет ЮЛ/ месту жительства ИП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7732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Уплата</a:t>
                      </a:r>
                      <a:r>
                        <a:rPr lang="ru-RU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авансовых платежей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ИП,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ЮЛ – </a:t>
                      </a:r>
                      <a:r>
                        <a:rPr lang="ru-RU" sz="18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ежеквартально, не позднее 28 числа месяца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b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следующего за отчетным кварталом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(п.7 ст. 346 НК РФ)</a:t>
                      </a:r>
                    </a:p>
                    <a:p>
                      <a:r>
                        <a:rPr lang="ru-RU" sz="1700" i="1" baseline="0" dirty="0" smtClean="0">
                          <a:latin typeface="Arial" pitchFamily="34" charset="0"/>
                          <a:cs typeface="Arial" pitchFamily="34" charset="0"/>
                        </a:rPr>
                        <a:t>! При несвоевременной уплате начисляются пени (ст.75 НК РФ)</a:t>
                      </a:r>
                      <a:endParaRPr lang="ru-RU" sz="17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8665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ru-RU" sz="5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tabLst/>
                      </a:pPr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Представление уведомления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i="0" dirty="0" smtClean="0">
                          <a:latin typeface="Arial" pitchFamily="34" charset="0"/>
                          <a:cs typeface="Arial" pitchFamily="34" charset="0"/>
                        </a:rPr>
                        <a:t>ИП, ЮЛ</a:t>
                      </a:r>
                      <a:r>
                        <a:rPr lang="ru-RU" sz="1700" i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700" i="1" baseline="0" dirty="0" smtClean="0"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ежеквартально, </a:t>
                      </a:r>
                      <a:r>
                        <a:rPr lang="ru-RU" sz="1800" b="0" i="0" u="none" strike="noStrike" kern="12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позднее 25-го числа месяца, 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котором установлен срок уплаты авансового платежа</a:t>
                      </a:r>
                      <a:b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800" b="0" i="1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ст.58 НК РФ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5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06" y="469392"/>
            <a:ext cx="8389026" cy="59772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ЛК ИП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354" y="994549"/>
            <a:ext cx="9174196" cy="609845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7991" t="9945" r="16397" b="14799"/>
          <a:stretch/>
        </p:blipFill>
        <p:spPr bwMode="auto">
          <a:xfrm>
            <a:off x="846106" y="1232657"/>
            <a:ext cx="8821073" cy="5877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10796" y="1404367"/>
            <a:ext cx="172819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362924" y="2993462"/>
            <a:ext cx="1944216" cy="542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90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06" y="351607"/>
            <a:ext cx="8100994" cy="59772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ЛК ИП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354" y="994549"/>
            <a:ext cx="9174196" cy="609845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8142" t="22308" r="16247" b="5393"/>
          <a:stretch/>
        </p:blipFill>
        <p:spPr bwMode="auto">
          <a:xfrm>
            <a:off x="882204" y="1044327"/>
            <a:ext cx="8640960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83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06" y="351607"/>
            <a:ext cx="8100994" cy="59772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cs typeface="Aharoni" panose="02010803020104030203" pitchFamily="2" charset="-79"/>
              </a:rPr>
              <a:t>ЛК ИП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0354" y="994549"/>
            <a:ext cx="9174196" cy="6098450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7638" t="21380" r="16141" b="15336"/>
          <a:stretch/>
        </p:blipFill>
        <p:spPr bwMode="auto">
          <a:xfrm>
            <a:off x="738188" y="1332359"/>
            <a:ext cx="8928992" cy="5611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20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85" y="510958"/>
            <a:ext cx="9429816" cy="7691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600" dirty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Уведомление об исчисленных суммах налогов,                                  </a:t>
            </a:r>
            <a:r>
              <a:rPr lang="ru-RU" sz="2600" dirty="0" smtClean="0">
                <a:solidFill>
                  <a:schemeClr val="tx2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авансовых платежей, страховых взносов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1376E2-DE23-49EA-BDCD-762DC68E740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651296"/>
              </p:ext>
            </p:extLst>
          </p:nvPr>
        </p:nvGraphicFramePr>
        <p:xfrm>
          <a:off x="765867" y="1530980"/>
          <a:ext cx="9037100" cy="17346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3947"/>
                <a:gridCol w="7333153"/>
              </a:tblGrid>
              <a:tr h="1734601">
                <a:tc>
                  <a:txBody>
                    <a:bodyPr/>
                    <a:lstStyle/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Ст.58 НК РФ пункт 9</a:t>
                      </a:r>
                      <a:r>
                        <a:rPr lang="ru-RU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Уведомление — это документ, который налогоплательщик должен представить в налоговый орган, в случаях:</a:t>
                      </a:r>
                    </a:p>
                    <a:p>
                      <a:pPr marL="285750" lvl="0" indent="-285750" algn="just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когда срок уплаты налога (аванса) установлен ранее срока подачи декларации (расчета);</a:t>
                      </a:r>
                    </a:p>
                    <a:p>
                      <a:pPr marL="285750" lvl="0" indent="-285750" algn="just">
                        <a:buClr>
                          <a:srgbClr val="C0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7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срок уплаты налога (аванса) установлен, а обязанность представлять декларацию (расчет) отсутствует. </a:t>
                      </a:r>
                      <a:endParaRPr lang="ru-RU" sz="17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оле 3">
            <a:extLst>
              <a:ext uri="{FF2B5EF4-FFF2-40B4-BE49-F238E27FC236}">
                <a16:creationId xmlns="" xmlns:a16="http://schemas.microsoft.com/office/drawing/2014/main" id="{D8C0D504-ABD8-4064-9EC1-266E7D2B907D}"/>
              </a:ext>
            </a:extLst>
          </p:cNvPr>
          <p:cNvSpPr txBox="1"/>
          <p:nvPr/>
        </p:nvSpPr>
        <p:spPr bwMode="auto">
          <a:xfrm>
            <a:off x="765867" y="3365811"/>
            <a:ext cx="4270550" cy="1168539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представления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не позднее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числа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месяца, в котором установлен срок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уплаты</a:t>
            </a:r>
            <a:endParaRPr lang="ru-RU" sz="1800" dirty="0"/>
          </a:p>
        </p:txBody>
      </p:sp>
      <p:sp>
        <p:nvSpPr>
          <p:cNvPr id="15" name="Поле 3">
            <a:extLst>
              <a:ext uri="{FF2B5EF4-FFF2-40B4-BE49-F238E27FC236}">
                <a16:creationId xmlns="" xmlns:a16="http://schemas.microsoft.com/office/drawing/2014/main" id="{D8C0D504-ABD8-4064-9EC1-266E7D2B907D}"/>
              </a:ext>
            </a:extLst>
          </p:cNvPr>
          <p:cNvSpPr txBox="1"/>
          <p:nvPr/>
        </p:nvSpPr>
        <p:spPr bwMode="auto">
          <a:xfrm>
            <a:off x="5194454" y="3365810"/>
            <a:ext cx="4608513" cy="1168539"/>
          </a:xfrm>
          <a:prstGeom prst="roundRect">
            <a:avLst>
              <a:gd name="adj" fmla="val 50000"/>
            </a:avLst>
          </a:prstGeom>
          <a:solidFill>
            <a:srgbClr val="ED7D31"/>
          </a:solidFill>
          <a:ln w="9525">
            <a:noFill/>
            <a:prstDash val="dash"/>
            <a:miter lim="800000"/>
            <a:headEnd/>
            <a:tailEnd/>
          </a:ln>
        </p:spPr>
        <p:txBody>
          <a:bodyPr wrap="square" lIns="0" tIns="0" rIns="0" bIns="0" rtlCol="0" anchor="ctr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КНД 1110355)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утверждена Приказом ФНС России от 02.11.2022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ЕД-7-8/1047</a:t>
            </a:r>
            <a:endParaRPr lang="ru-RU" sz="1800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12952"/>
              </p:ext>
            </p:extLst>
          </p:nvPr>
        </p:nvGraphicFramePr>
        <p:xfrm>
          <a:off x="834285" y="4679952"/>
          <a:ext cx="8900265" cy="1692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599"/>
                <a:gridCol w="6002666"/>
              </a:tblGrid>
              <a:tr h="169296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 и ИП подают Уведомление по: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Налогу на доходы физических лиц</a:t>
                      </a:r>
                    </a:p>
                    <a:p>
                      <a:pPr marL="342900" indent="-34290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Страховым взносам 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исключением фиксированных платежей в отношении самого ИП)</a:t>
                      </a:r>
                      <a:endParaRPr lang="ru-RU" sz="17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Упрощенной системе налогообложения</a:t>
                      </a:r>
                    </a:p>
                    <a:p>
                      <a:pPr marL="342900" marR="0" lvl="0" indent="-342900" algn="l" defTabSz="10424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kumimoji="0" lang="ru-RU" sz="1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Имущественным налогам ЮЛ </a:t>
                      </a: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(налог на имущество организаций, транспортный, земельный)</a:t>
                      </a:r>
                      <a:endParaRPr lang="ru-RU" sz="1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846105" y="6444927"/>
            <a:ext cx="756178" cy="7204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21365" y="6588561"/>
            <a:ext cx="89038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отсутствии суммы к уплате, уведомление не предоставляется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17274</TotalTime>
  <Words>844</Words>
  <Application>Microsoft Office PowerPoint</Application>
  <PresentationFormat>Произвольный</PresentationFormat>
  <Paragraphs>148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Aharoni</vt:lpstr>
      <vt:lpstr>Arial</vt:lpstr>
      <vt:lpstr>Calibri</vt:lpstr>
      <vt:lpstr>GolosTextWebBold</vt:lpstr>
      <vt:lpstr>PF Din Text Comp Pro</vt:lpstr>
      <vt:lpstr>Roboto Condensed</vt:lpstr>
      <vt:lpstr>Times New Roman</vt:lpstr>
      <vt:lpstr>Tw Cen MT</vt:lpstr>
      <vt:lpstr>Wingdings</vt:lpstr>
      <vt:lpstr>Present_FNS2012_A4</vt:lpstr>
      <vt:lpstr>Концепция АСК НДС2 Кас (1)</vt:lpstr>
      <vt:lpstr>Презентация PowerPoint</vt:lpstr>
      <vt:lpstr>Выбор системы налогообложения</vt:lpstr>
      <vt:lpstr>Презентация PowerPoint</vt:lpstr>
      <vt:lpstr>Презентация PowerPoint</vt:lpstr>
      <vt:lpstr>УСН</vt:lpstr>
      <vt:lpstr>ЛК ИП</vt:lpstr>
      <vt:lpstr>ЛК ИП</vt:lpstr>
      <vt:lpstr>ЛК ИП</vt:lpstr>
      <vt:lpstr>Уведомление об исчисленных суммах налогов,                                  авансовых платежей, страховых взносов</vt:lpstr>
      <vt:lpstr>Уведомление об исчисленных суммах налогов,                                  авансовых платежей, страховых взносов</vt:lpstr>
      <vt:lpstr> Образец заполнения Уведомления по сроку 25.04.2024 </vt:lpstr>
      <vt:lpstr> Оформление платежного документа при уплате ЕНП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Захарова Елена Владимировна</cp:lastModifiedBy>
  <cp:revision>864</cp:revision>
  <cp:lastPrinted>2024-04-19T03:59:50Z</cp:lastPrinted>
  <dcterms:created xsi:type="dcterms:W3CDTF">2013-02-13T06:35:45Z</dcterms:created>
  <dcterms:modified xsi:type="dcterms:W3CDTF">2024-04-19T05:47:34Z</dcterms:modified>
</cp:coreProperties>
</file>