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9" r:id="rId4"/>
    <p:sldId id="261" r:id="rId5"/>
    <p:sldId id="260" r:id="rId6"/>
    <p:sldId id="265" r:id="rId7"/>
    <p:sldId id="267" r:id="rId8"/>
    <p:sldId id="263" r:id="rId9"/>
    <p:sldId id="264" r:id="rId10"/>
    <p:sldId id="268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schemeClr val="tx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Динамика обращений с 2016 по 2023 год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278</c:v>
                </c:pt>
                <c:pt idx="1">
                  <c:v>238</c:v>
                </c:pt>
                <c:pt idx="2">
                  <c:v>252</c:v>
                </c:pt>
                <c:pt idx="3">
                  <c:v>283</c:v>
                </c:pt>
                <c:pt idx="4">
                  <c:v>425</c:v>
                </c:pt>
                <c:pt idx="5">
                  <c:v>445</c:v>
                </c:pt>
                <c:pt idx="6">
                  <c:v>559</c:v>
                </c:pt>
                <c:pt idx="7">
                  <c:v>582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12-449A-9B82-62ADB26E3E0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12-449A-9B82-62ADB26E3E0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Лист1!$D$2:$D$9</c:f>
              <c:numCache>
                <c:formatCode>General</c:formatCode>
                <c:ptCount val="8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612-449A-9B82-62ADB26E3E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40765224"/>
        <c:axId val="240765616"/>
      </c:barChart>
      <c:catAx>
        <c:axId val="24076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765616"/>
        <c:crosses val="autoZero"/>
        <c:auto val="1"/>
        <c:lblAlgn val="ctr"/>
        <c:lblOffset val="100"/>
        <c:noMultiLvlLbl val="0"/>
      </c:catAx>
      <c:valAx>
        <c:axId val="24076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76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>
          <a:lumMod val="15000"/>
          <a:lumOff val="85000"/>
        </a:sysClr>
      </a:solidFill>
      <a:prstDash val="solid"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ru-RU" sz="1400" b="0" dirty="0">
                <a:solidFill>
                  <a:schemeClr val="tx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Соотношение обращений на действия (бездействие) и решения органов власти разного уровня в 2023 году</a:t>
            </a:r>
          </a:p>
          <a:p>
            <a:pPr>
              <a:defRPr sz="1600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 dirty="0">
              <a:solidFill>
                <a:srgbClr val="0070C0"/>
              </a:solidFill>
            </a:endParaRPr>
          </a:p>
        </c:rich>
      </c:tx>
      <c:layout>
        <c:manualLayout>
          <c:xMode val="edge"/>
          <c:yMode val="edge"/>
          <c:x val="0.10794088187014697"/>
          <c:y val="2.758443184622656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11111111111111"/>
          <c:y val="0.38936507936507936"/>
          <c:w val="0.78935185185185186"/>
          <c:h val="0.47174603174603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уровням власти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83B-4E4E-B420-035166A46E5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83B-4E4E-B420-035166A46E5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83B-4E4E-B420-035166A46E5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83B-4E4E-B420-035166A46E5D}"/>
              </c:ext>
            </c:extLst>
          </c:dPt>
          <c:dLbls>
            <c:dLbl>
              <c:idx val="0"/>
              <c:layout>
                <c:manualLayout>
                  <c:x val="4.5779381743948591E-2"/>
                  <c:y val="-7.412073490813656E-2"/>
                </c:manualLayout>
              </c:layout>
              <c:tx>
                <c:rich>
                  <a:bodyPr/>
                  <a:lstStyle/>
                  <a:p>
                    <a:fld id="{A16BF3C4-D1F0-4FAA-A45B-C6B18F93BB14}" type="CATEGORYNAME">
                      <a:rPr lang="ru-RU">
                        <a:solidFill>
                          <a:schemeClr val="tx1"/>
                        </a:solidFill>
                      </a:rPr>
                      <a:pPr/>
                      <a:t>[ИМЯ КАТЕГОРИИ]</a:t>
                    </a:fld>
                    <a:r>
                      <a:rPr lang="ru-RU" baseline="0" dirty="0">
                        <a:solidFill>
                          <a:schemeClr val="tx1"/>
                        </a:solidFill>
                      </a:rPr>
                      <a:t>
</a:t>
                    </a:r>
                    <a:fld id="{C0BEFF09-E96E-448B-8FD5-55163C089560}" type="PERCENTAGE">
                      <a:rPr lang="ru-RU" baseline="0">
                        <a:solidFill>
                          <a:schemeClr val="tx1"/>
                        </a:solidFill>
                      </a:rPr>
                      <a:pPr/>
                      <a:t>[ПРОЦЕНТ]</a:t>
                    </a:fld>
                    <a:endParaRPr lang="ru-RU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83B-4E4E-B420-035166A46E5D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985659084281132"/>
                  <c:y val="-7.55024371953505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83B-4E4E-B420-035166A46E5D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2170804170312044"/>
                  <c:y val="-0.12613048368953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83B-4E4E-B420-035166A46E5D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34831583552056E-2"/>
                  <c:y val="-2.027559055118113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83B-4E4E-B420-035166A46E5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Федеральные органы власти</c:v>
                </c:pt>
                <c:pt idx="1">
                  <c:v>региональные органы власти</c:v>
                </c:pt>
                <c:pt idx="2">
                  <c:v>ОМСУ</c:v>
                </c:pt>
                <c:pt idx="3">
                  <c:v>иные организации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0.46</c:v>
                </c:pt>
                <c:pt idx="1">
                  <c:v>0.17</c:v>
                </c:pt>
                <c:pt idx="2">
                  <c:v>0.21</c:v>
                </c:pt>
                <c:pt idx="3">
                  <c:v>0.16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83B-4E4E-B420-035166A46E5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dirty="0">
                <a:solidFill>
                  <a:schemeClr val="tx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Соотношение обращений на действия (бездействие) и решения органов власти разного уровня в 2023 году по категориям заявителей</a:t>
            </a:r>
          </a:p>
        </c:rich>
      </c:tx>
      <c:layout>
        <c:manualLayout>
          <c:xMode val="edge"/>
          <c:yMode val="edge"/>
          <c:x val="0.14539669238785288"/>
          <c:y val="2.430555555555555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115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42844897005675336"/>
          <c:w val="1"/>
          <c:h val="0.400601888114770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обращений на действия (бездействие) и решения органов власти разного уровня в 2022 году по категориям заявителей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35E-464D-A54E-1423ACD42209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35E-464D-A54E-1423ACD42209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35E-464D-A54E-1423ACD42209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35E-464D-A54E-1423ACD42209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35E-464D-A54E-1423ACD42209}"/>
              </c:ext>
            </c:extLst>
          </c:dPt>
          <c:dLbls>
            <c:dLbl>
              <c:idx val="0"/>
              <c:layout>
                <c:manualLayout>
                  <c:x val="-0.27314814814814814"/>
                  <c:y val="-2.094240837696335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35E-464D-A54E-1423ACD4220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0648148148148148"/>
                  <c:y val="-1.04712041884817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35E-464D-A54E-1423ACD4220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2592592592592587E-2"/>
                  <c:y val="-8.37696335078534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35E-464D-A54E-1423ACD4220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0416666666666667"/>
                  <c:y val="4.537521815008725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35E-464D-A54E-1423ACD4220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8703703703703706E-2"/>
                  <c:y val="8.376963350785326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35E-464D-A54E-1423ACD4220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Юридические лица</c:v>
                </c:pt>
                <c:pt idx="1">
                  <c:v>Индивидуальные предприниматели</c:v>
                </c:pt>
                <c:pt idx="2">
                  <c:v>Ассоциации</c:v>
                </c:pt>
                <c:pt idx="3">
                  <c:v>Коллективные обращения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0.48</c:v>
                </c:pt>
                <c:pt idx="1">
                  <c:v>0.34</c:v>
                </c:pt>
                <c:pt idx="2">
                  <c:v>7.0000000000000007E-2</c:v>
                </c:pt>
                <c:pt idx="3">
                  <c:v>0.03</c:v>
                </c:pt>
                <c:pt idx="4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35E-464D-A54E-1423ACD42209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Поступило/выражено предложений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802754258228177E-2"/>
          <c:y val="0.33506080943843147"/>
          <c:w val="0.78935185185185186"/>
          <c:h val="0.471746031746031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поступило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7939814814814808"/>
                  <c:y val="-2.18253968253968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000" baseline="0" dirty="0" smtClean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rPr>
                      <a:t>Учтены замечания </a:t>
                    </a:r>
                    <a:endParaRPr lang="ru-RU" sz="1000" baseline="0" dirty="0">
                      <a:latin typeface="Roboto Condensed Light" panose="02000000000000000000" pitchFamily="2" charset="0"/>
                      <a:ea typeface="Roboto Condensed Light" panose="02000000000000000000" pitchFamily="2" charset="0"/>
                      <a:cs typeface="Roboto Condensed Light" panose="02000000000000000000" pitchFamily="2" charset="0"/>
                    </a:endParaRPr>
                  </a:p>
                  <a:p>
                    <a:pPr>
                      <a:defRPr/>
                    </a:pPr>
                    <a:r>
                      <a:rPr lang="ru-RU" baseline="0" dirty="0" smtClean="0"/>
                      <a:t>по 97 НПА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22685185185186"/>
                      <c:h val="0.14273809523809525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учтены замечания</c:v>
                </c:pt>
                <c:pt idx="1">
                  <c:v>замечания не учтены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96</c:v>
                </c:pt>
                <c:pt idx="1">
                  <c:v>5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333333333333329E-2"/>
          <c:y val="0.36555555555555563"/>
          <c:w val="0.84490740740740744"/>
          <c:h val="0.503492063492063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8.311379046369205E-2"/>
                  <c:y val="-6.682492813398324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FADB33A-172C-4FA5-9C6F-C807EA5927B7}" type="CATEGORYNAME">
                      <a:rPr lang="ru-RU" sz="110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rPr>
                      <a:pPr>
                        <a:defRPr/>
                      </a:pPr>
                      <a:t>[ИМЯ КАТЕГОРИИ]</a:t>
                    </a:fld>
                    <a:endParaRPr lang="ru-RU" sz="1100" dirty="0">
                      <a:latin typeface="Roboto Condensed Light" panose="02000000000000000000" pitchFamily="2" charset="0"/>
                      <a:ea typeface="Roboto Condensed Light" panose="02000000000000000000" pitchFamily="2" charset="0"/>
                      <a:cs typeface="Roboto Condensed Light" panose="02000000000000000000" pitchFamily="2" charset="0"/>
                    </a:endParaRPr>
                  </a:p>
                  <a:p>
                    <a:pPr>
                      <a:defRPr/>
                    </a:pPr>
                    <a:r>
                      <a:rPr lang="ru-RU" baseline="0" dirty="0"/>
                      <a:t> </a:t>
                    </a:r>
                    <a:r>
                      <a:rPr lang="ru-RU" sz="1000" baseline="0" dirty="0" smtClean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rPr>
                      <a:t>по 101 НПА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4407261592302"/>
                      <c:h val="0.1982342832145981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Выражено предложений</c:v>
                </c:pt>
                <c:pt idx="2">
                  <c:v>Всего поступило НПА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101</c:v>
                </c:pt>
                <c:pt idx="1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Выражено предложений</c:v>
                </c:pt>
                <c:pt idx="2">
                  <c:v>Всего поступило НПА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Поступило/выражено предложений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802754258228177E-2"/>
          <c:y val="0.33506080943843147"/>
          <c:w val="0.78935185185185186"/>
          <c:h val="0.47174603174603169"/>
        </c:manualLayout>
      </c:layout>
      <c:pie3D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76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18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92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71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13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66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7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5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5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14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B40D2-60EF-4EA4-B001-3FFF644778AD}" type="datetimeFigureOut">
              <a:rPr lang="ru-RU" smtClean="0"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2A95C-5570-47DD-8262-CB46E89326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64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59" y="375627"/>
            <a:ext cx="1649326" cy="16388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60822" y="1430597"/>
            <a:ext cx="41232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0" dirty="0" smtClean="0">
                <a:latin typeface="Roboto Slab" pitchFamily="2" charset="0"/>
                <a:ea typeface="Roboto Slab" pitchFamily="2" charset="0"/>
              </a:rPr>
              <a:t>Доклад</a:t>
            </a:r>
            <a:endParaRPr lang="ru-RU" sz="8000" dirty="0"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64277" y="3158066"/>
            <a:ext cx="791633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00" dirty="0" smtClean="0">
                <a:latin typeface="Roboto Slab" pitchFamily="2" charset="0"/>
                <a:ea typeface="Roboto Slab" pitchFamily="2" charset="0"/>
              </a:rPr>
              <a:t>Уполномоченного по защите прав</a:t>
            </a:r>
          </a:p>
          <a:p>
            <a:pPr algn="ctr"/>
            <a:r>
              <a:rPr lang="ru-RU" sz="3300" dirty="0" smtClean="0">
                <a:latin typeface="Roboto Slab" pitchFamily="2" charset="0"/>
                <a:ea typeface="Roboto Slab" pitchFamily="2" charset="0"/>
              </a:rPr>
              <a:t>предпринимателей в Томской </a:t>
            </a:r>
          </a:p>
          <a:p>
            <a:pPr algn="ctr"/>
            <a:r>
              <a:rPr lang="ru-RU" sz="3300" dirty="0" smtClean="0">
                <a:latin typeface="Roboto Slab" pitchFamily="2" charset="0"/>
                <a:ea typeface="Roboto Slab" pitchFamily="2" charset="0"/>
              </a:rPr>
              <a:t>области о деятельности в 2023 году</a:t>
            </a:r>
            <a:endParaRPr lang="ru-RU" sz="3300" dirty="0">
              <a:latin typeface="Roboto Slab" pitchFamily="2" charset="0"/>
              <a:ea typeface="Roboto Slab" pitchFamily="2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>
            <a:off x="26445" y="6093152"/>
            <a:ext cx="12192000" cy="7648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34"/>
          </a:p>
        </p:txBody>
      </p:sp>
      <p:sp>
        <p:nvSpPr>
          <p:cNvPr id="11" name="TextBox 10"/>
          <p:cNvSpPr txBox="1"/>
          <p:nvPr/>
        </p:nvSpPr>
        <p:spPr>
          <a:xfrm>
            <a:off x="5350439" y="6290910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Roboto Slab" pitchFamily="2" charset="0"/>
                <a:ea typeface="Roboto Slab" pitchFamily="2" charset="0"/>
              </a:rPr>
              <a:t>Томск, 2024</a:t>
            </a:r>
            <a:endParaRPr lang="ru-RU" dirty="0">
              <a:latin typeface="Roboto Slab" pitchFamily="2" charset="0"/>
              <a:ea typeface="Roboto Slab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084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202141" y="1871598"/>
          <a:ext cx="4894792" cy="288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>
            <p:extLst/>
          </p:nvPr>
        </p:nvGraphicFramePr>
        <p:xfrm>
          <a:off x="5715001" y="1782499"/>
          <a:ext cx="6070600" cy="3421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257016"/>
              </p:ext>
            </p:extLst>
          </p:nvPr>
        </p:nvGraphicFramePr>
        <p:xfrm>
          <a:off x="711739" y="1055271"/>
          <a:ext cx="10768519" cy="41452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768519"/>
              </a:tblGrid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Calibri" panose="020F0502020204030204" pitchFamily="34" charset="0"/>
                        </a:rPr>
                        <a:t>582 обращения </a:t>
                      </a:r>
                      <a:r>
                        <a:rPr lang="ru-RU" sz="1200" dirty="0" smtClean="0">
                          <a:latin typeface="Roboto Condensed Light" panose="02000000000000000000" pitchFamily="2" charset="0"/>
                          <a:ea typeface="Calibri" panose="020F0502020204030204" pitchFamily="34" charset="0"/>
                        </a:rPr>
                        <a:t>поступило от субъектов предпринимательской деятельности в адрес Уполномоченного;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20 644 визита </a:t>
                      </a:r>
                      <a:r>
                        <a:rPr lang="ru-RU" sz="1200" dirty="0" smtClean="0">
                          <a:latin typeface="Roboto Condensed Light" panose="020000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совершено пользователями на сайт Уполномоченного, что в два раза превышает количество визитов, совершенных в 2020 году.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С участием Уполномоченного состоялось:</a:t>
                      </a:r>
                      <a:endParaRPr lang="ru-RU" sz="1200" dirty="0" smtClean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126 процедур оценки </a:t>
                      </a:r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регулирующего воздействия нормативных правовых актов (25 - без замечаний, 101 – выражены предложения, 97 предложений учтено (96,04%);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12 процедур публичных обсуждений </a:t>
                      </a:r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результатов правоприменительной практики контрольно-надзорных органов;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16 судебных процессов </a:t>
                      </a:r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по делам субъектов предпринимательской деятельности, из которых по 5 делам Уполномоченный выступал в качестве защитника субъекта предпринимательской деятельности (77 судебных заседаний);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14 административных заседаний</a:t>
                      </a:r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 по делам субъектов предпринимательской деятельности (УФАС по Томской области – участие в качестве третьего лица, в УФНС России по Томской области – участие в качестве защитника);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10 посещений</a:t>
                      </a:r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 предпринимателей, содержащихся в СИЗО и исправительных учреждениях Томской области;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1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 посещение</a:t>
                      </a:r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 предпринимателя под домашним арестом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35992" y="286805"/>
            <a:ext cx="9520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Roboto Condensed Light" panose="02000000000000000000" pitchFamily="2" charset="0"/>
                <a:ea typeface="Calibri" panose="020F0502020204030204" pitchFamily="34" charset="0"/>
              </a:rPr>
              <a:t>Краткая статистика деятельности за 2023 </a:t>
            </a:r>
            <a:r>
              <a:rPr lang="ru-RU" b="1" dirty="0" smtClean="0">
                <a:latin typeface="Roboto Condensed Light" panose="02000000000000000000" pitchFamily="2" charset="0"/>
                <a:ea typeface="Calibri" panose="020F0502020204030204" pitchFamily="34" charset="0"/>
              </a:rPr>
              <a:t>год </a:t>
            </a:r>
            <a:endParaRPr lang="ru-RU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14" name="Прямоугольник 13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26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24156" y="6378119"/>
            <a:ext cx="9992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Доклад Уполномоченного по защите прав предпринимателей в Томской области о деятельности в 2023 году</a:t>
            </a:r>
            <a:endParaRPr lang="ru-RU" sz="16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5992" y="109004"/>
            <a:ext cx="952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Количественные и качественные показатели работы с обращениями</a:t>
            </a:r>
            <a:endParaRPr lang="ru-RU" i="1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379982"/>
              </p:ext>
            </p:extLst>
          </p:nvPr>
        </p:nvGraphicFramePr>
        <p:xfrm>
          <a:off x="2032000" y="632117"/>
          <a:ext cx="8128001" cy="53047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8051"/>
                <a:gridCol w="1108953"/>
                <a:gridCol w="1157592"/>
                <a:gridCol w="1060315"/>
                <a:gridCol w="1118680"/>
                <a:gridCol w="1089498"/>
                <a:gridCol w="1054912"/>
              </a:tblGrid>
              <a:tr h="370840">
                <a:tc gridSpan="7">
                  <a:txBody>
                    <a:bodyPr/>
                    <a:lstStyle/>
                    <a:p>
                      <a:pPr algn="ctr"/>
                      <a:r>
                        <a:rPr lang="ru-RU" sz="1400" b="1" smtClean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Количество субъектов МСП в Томской области, ед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2018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2019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2020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2021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2022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2023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Юридические</a:t>
                      </a:r>
                      <a:r>
                        <a:rPr lang="ru-RU" sz="1200" b="1" baseline="0" smtClean="0">
                          <a:solidFill>
                            <a:schemeClr val="tx1"/>
                          </a:solidFill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 лица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21 550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20 047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18 841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17 295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16 583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16 242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Микропредприятия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19 963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18 678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17 518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16 008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15 285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14 966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Малые 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1 483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1 265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1 220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1 195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1 175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Средние 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ИП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21 906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22 081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21 368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22 257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22 528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23 957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Микропредприятия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21 679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21 868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21 164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22 062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22 332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23 756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Малые 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Средние 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43 456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42 128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40 209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39 552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39 111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40 199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Микропредприятия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41 642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40 546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38 682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38 070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37 617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38 722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Малые 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1 708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1 475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1 419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1 381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1 388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1 372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Средние предприятия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9" name="Прямоугольник 8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153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95727" y="6362315"/>
            <a:ext cx="9558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Доклад Уполномоченного по защите прав предпринимателей в Томской области о деятельности в 2023 году</a:t>
            </a:r>
            <a:endParaRPr lang="ru-RU" sz="16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90277826"/>
              </p:ext>
            </p:extLst>
          </p:nvPr>
        </p:nvGraphicFramePr>
        <p:xfrm>
          <a:off x="1709159" y="367470"/>
          <a:ext cx="9032904" cy="5136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9" name="Прямоугольник 8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109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62262" y="6424454"/>
            <a:ext cx="9973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Доклад Уполномоченного по защите прав предпринимателей в Томской области о деятельности в 2023 году</a:t>
            </a:r>
            <a:endParaRPr lang="ru-RU" sz="16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5992" y="111886"/>
            <a:ext cx="952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Количественные и качественные показатели работы с обращениями</a:t>
            </a:r>
            <a:endParaRPr lang="ru-RU" i="1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082527"/>
              </p:ext>
            </p:extLst>
          </p:nvPr>
        </p:nvGraphicFramePr>
        <p:xfrm>
          <a:off x="1955800" y="552995"/>
          <a:ext cx="8127999" cy="581237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414521"/>
                <a:gridCol w="208280"/>
                <a:gridCol w="1552786"/>
                <a:gridCol w="208280"/>
                <a:gridCol w="1744132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Распределение обращений по сферам деятельности в 2023 году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Сфера взаимодействия 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Кол-во</a:t>
                      </a:r>
                      <a:endParaRPr lang="ru-RU" sz="1200" dirty="0" smtClean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%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Взаимодействие с контрольными (надзорными) органами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180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в том числе в сфере налогообложения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112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19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75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Административные отношения (в т.ч. суды)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83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14,3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Земельные и имущественные отношения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73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Финансовая поддержка со стороны </a:t>
                      </a:r>
                      <a:r>
                        <a:rPr lang="ru-RU" sz="1200" dirty="0" smtClean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государства </a:t>
                      </a: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(в т.ч., субсидии, льготные кредиты)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45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7,7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0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Экология (в т.ч. обращение с ТКО), природопользование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37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6,4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Уголовно-процессуальные отношения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36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60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Естественные монополии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35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5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Интернет-ресурсы, персональные данные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32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5,5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3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Заключение и исполнение контрактов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18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002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Исполнительное производство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11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878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Интеллектуальная собственность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9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Транспорт и дорожная деятельность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3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0,5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98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Консультирование по иным вопросам (в т.ч. не входят в компетенцию Уполномоченного) 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20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3,4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Итого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582</a:t>
                      </a:r>
                      <a:endParaRPr lang="ru-RU" sz="1200" dirty="0">
                        <a:effectLst/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10" name="Прямоугольник 9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0430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872569855"/>
              </p:ext>
            </p:extLst>
          </p:nvPr>
        </p:nvGraphicFramePr>
        <p:xfrm>
          <a:off x="146759" y="1145136"/>
          <a:ext cx="5638744" cy="3683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703513987"/>
              </p:ext>
            </p:extLst>
          </p:nvPr>
        </p:nvGraphicFramePr>
        <p:xfrm>
          <a:off x="6050422" y="1179320"/>
          <a:ext cx="5785503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98961" y="196553"/>
            <a:ext cx="952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Количественные и качественные показатели работы с обращениями</a:t>
            </a:r>
            <a:endParaRPr lang="ru-RU" i="1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endParaRPr lang="ru-RU" dirty="0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10" name="Прямоугольник 9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0753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106" y="900988"/>
            <a:ext cx="5918945" cy="25357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6759" y="161346"/>
            <a:ext cx="11879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На сайте Уполномоченного по защите прав предпринимателей в Томской области реализуется </a:t>
            </a:r>
          </a:p>
          <a:p>
            <a:pPr algn="ctr"/>
            <a:r>
              <a:rPr lang="ru-RU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проект  </a:t>
            </a:r>
            <a:r>
              <a:rPr lang="ru-RU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«Пошаговые инструкции для бизнеса</a:t>
            </a:r>
            <a:r>
              <a:rPr lang="ru-RU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»</a:t>
            </a:r>
            <a:endParaRPr lang="ru-RU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6330" y="3484777"/>
            <a:ext cx="94389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Регулярно на интернет-ресурсе обновляется и актуализируется информация. </a:t>
            </a:r>
          </a:p>
          <a:p>
            <a:endParaRPr lang="ru-RU" dirty="0" smtClean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В 2023 году сотрудниками аппарата Уполномоченного подготовлено 5 инструкции для бизнеса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выкуп государственного или муниципального </a:t>
            </a:r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имущества;</a:t>
            </a:r>
            <a:endParaRPr lang="ru-RU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</a:t>
            </a:r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роцедура взыскания исполнительного сбора;</a:t>
            </a:r>
            <a:endParaRPr lang="ru-RU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получение </a:t>
            </a:r>
            <a:r>
              <a:rPr lang="ru-RU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лицензии для осуществления образовательной </a:t>
            </a:r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деятельности;</a:t>
            </a:r>
            <a:endParaRPr lang="ru-RU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памятка </a:t>
            </a:r>
            <a:r>
              <a:rPr lang="ru-RU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для </a:t>
            </a:r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предпринимателей по профилактическому визиту контрольно-надзорных органов,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памятка для предпринимателей </a:t>
            </a:r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о разнице предостережения </a:t>
            </a:r>
            <a:r>
              <a:rPr lang="ru-RU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и </a:t>
            </a:r>
            <a:r>
              <a:rPr lang="ru-RU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предписания.</a:t>
            </a:r>
            <a:endParaRPr lang="ru-RU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9" name="Прямоугольник 8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16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35992" y="109004"/>
            <a:ext cx="952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Законодательные инициативы</a:t>
            </a:r>
            <a:endParaRPr lang="ru-RU" i="1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060985"/>
              </p:ext>
            </p:extLst>
          </p:nvPr>
        </p:nvGraphicFramePr>
        <p:xfrm>
          <a:off x="807396" y="608334"/>
          <a:ext cx="10865795" cy="414521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865795"/>
              </a:tblGrid>
              <a:tr h="364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Проекты правовых актов (направлены </a:t>
                      </a:r>
                      <a:r>
                        <a:rPr lang="ru-RU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Сенатору Российской </a:t>
                      </a:r>
                      <a:r>
                        <a:rPr lang="ru-RU" sz="1200" b="1" i="0" kern="120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Федерации </a:t>
                      </a:r>
                      <a:r>
                        <a:rPr lang="ru-RU" sz="1200" b="1" kern="120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В.К.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Кравченко): </a:t>
                      </a:r>
                      <a:endParaRPr lang="ru-RU" sz="1200" b="1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о внесении изменений в статью 101 Налогового кодекса Российской Федерации (в части установления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пресекательных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 сроков проведения налоговых проверок и возможности учёта дебиторской задолженности налогоплательщика в составе имущества третьей очереди);</a:t>
                      </a:r>
                    </a:p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580386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о внесении изменений в статьи 32 и 38 Федерального закона «О государственной регистрации недвижимости» и статью 182 Кодекса Административного судопроизводства Российской Федерации»; 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о внесении изменений в Федеральный закон «О государственном контроле (надзоре) и муниципальном контроле в Российской Федерации» в части совершенствования проведения профилактических визитов;</a:t>
                      </a:r>
                    </a:p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о внесении изменения в статью 15.1 Федерального закона «Об информации, информационных технологиях и о защите информации»;</a:t>
                      </a:r>
                    </a:p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о внесении изменений в Положение о порядке обеспечения особого режима в закрытом административно-территориальном образовании, на территории которого расположены объекты Государственной корпорации по атомной энергии «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Росатом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»;</a:t>
                      </a:r>
                    </a:p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о расширении перечня технически сложных товаров, утвержденного Постановлением Правительства РФ от 10.11.2011 № 924.</a:t>
                      </a:r>
                    </a:p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97828"/>
              </p:ext>
            </p:extLst>
          </p:nvPr>
        </p:nvGraphicFramePr>
        <p:xfrm>
          <a:off x="796588" y="4399856"/>
          <a:ext cx="10857148" cy="14681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085714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Законодательные инициативы (направлены</a:t>
                      </a:r>
                      <a:r>
                        <a:rPr lang="ru-RU" sz="1200" baseline="0" dirty="0" smtClean="0"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в Законодательную Думу Томской области): 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о внесении изменений в Закон Томской области «Об Уполномоченном по защите прав предпринимателей в Томской области» (включение в компетенцию рассмотрения обращений самозанятых);</a:t>
                      </a:r>
                    </a:p>
                    <a:p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Roboto Condensed Light" panose="02000000000000000000" pitchFamily="2" charset="0"/>
                          <a:ea typeface="Roboto Condensed Light" panose="02000000000000000000" pitchFamily="2" charset="0"/>
                          <a:cs typeface="Roboto Condensed Light" panose="02000000000000000000" pitchFamily="2" charset="0"/>
                        </a:rPr>
                        <a:t>о внесении изменений в статью 8.10 Кодекса Томской области об административных правонарушениях» (уменьшение размеров штрафов для субъектов МСП). </a:t>
                      </a:r>
                      <a:endParaRPr lang="ru-RU" sz="1200" dirty="0">
                        <a:latin typeface="Roboto Condensed Light" panose="02000000000000000000" pitchFamily="2" charset="0"/>
                        <a:ea typeface="Roboto Condensed Light" panose="02000000000000000000" pitchFamily="2" charset="0"/>
                        <a:cs typeface="Roboto Condensed Light" panose="02000000000000000000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10" name="Прямоугольник 9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0998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2666" y="338667"/>
            <a:ext cx="11530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Рассмотрение проектов законов и иных нормативных правовых актов в рамках процедуры </a:t>
            </a:r>
            <a:endParaRPr lang="ru-RU" b="1" dirty="0" smtClean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pPr algn="ctr"/>
            <a:r>
              <a:rPr lang="ru-RU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оценки </a:t>
            </a:r>
            <a:r>
              <a:rPr lang="ru-RU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регулирующего </a:t>
            </a:r>
            <a:r>
              <a:rPr lang="ru-RU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воздействия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70466" y="1278467"/>
            <a:ext cx="11129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для проведения процедуры ОРВ в аппарат Уполномоченного поступило 126</a:t>
            </a:r>
            <a:r>
              <a:rPr lang="ru-RU" sz="1400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проектов законов и иных нормативных правовых актов</a:t>
            </a:r>
            <a:r>
              <a:rPr lang="ru-RU" sz="1400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 </a:t>
            </a:r>
            <a:endParaRPr lang="ru-RU" sz="1400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813063"/>
              </p:ext>
            </p:extLst>
          </p:nvPr>
        </p:nvGraphicFramePr>
        <p:xfrm>
          <a:off x="202141" y="1871598"/>
          <a:ext cx="4894792" cy="288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808236525"/>
              </p:ext>
            </p:extLst>
          </p:nvPr>
        </p:nvGraphicFramePr>
        <p:xfrm>
          <a:off x="5715001" y="1782499"/>
          <a:ext cx="6070600" cy="3421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105151781"/>
              </p:ext>
            </p:extLst>
          </p:nvPr>
        </p:nvGraphicFramePr>
        <p:xfrm>
          <a:off x="160866" y="1737129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13" name="Прямоугольник 12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2165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98451" y="6386720"/>
            <a:ext cx="9555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Доклад Уполномоченного по защите прав предпринимателей в Томской области о деятельности в 2023 году</a:t>
            </a:r>
            <a:endParaRPr lang="ru-RU" sz="1600" dirty="0">
              <a:solidFill>
                <a:schemeClr val="bg1"/>
              </a:solidFill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9401" y="89667"/>
            <a:ext cx="3181132" cy="238080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533" y="2470471"/>
            <a:ext cx="3238143" cy="242860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91" y="2470471"/>
            <a:ext cx="3374509" cy="25308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48668" y="2554972"/>
            <a:ext cx="299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Подписание </a:t>
            </a:r>
            <a:r>
              <a:rPr lang="ru-RU" sz="1200" b="1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шестистороннего Соглашения </a:t>
            </a:r>
            <a:r>
              <a:rPr lang="ru-RU" sz="12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о сотрудничестве по созданию Центра </a:t>
            </a:r>
            <a:r>
              <a:rPr lang="ru-RU" sz="1200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медиации</a:t>
            </a:r>
            <a:endParaRPr lang="ru-RU" sz="12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4892" y="5174003"/>
            <a:ext cx="3374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Проект «Час с налоговой и бизнес-омбудсменом»</a:t>
            </a:r>
            <a:endParaRPr lang="ru-RU" sz="12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0533" y="5003800"/>
            <a:ext cx="33358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Заседание Бюро </a:t>
            </a:r>
            <a:r>
              <a:rPr lang="ru-RU" sz="1200" b="1" dirty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по защите прав предпринимателей и инвесторов томского отделения «Опора России</a:t>
            </a:r>
            <a:r>
              <a:rPr lang="ru-RU" sz="1200" b="1" dirty="0" smtClean="0"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rPr>
              <a:t>» под эгидой бизнес-омбудсмена</a:t>
            </a:r>
            <a:endParaRPr lang="ru-RU" sz="1200" b="1" dirty="0">
              <a:latin typeface="Roboto Condensed Light" panose="02000000000000000000" pitchFamily="2" charset="0"/>
              <a:ea typeface="Roboto Condensed Light" panose="02000000000000000000" pitchFamily="2" charset="0"/>
              <a:cs typeface="Roboto Condensed Light" panose="02000000000000000000" pitchFamily="2" charset="0"/>
            </a:endParaRPr>
          </a:p>
          <a:p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0" y="6282267"/>
            <a:ext cx="12192000" cy="575731"/>
            <a:chOff x="0" y="6282267"/>
            <a:chExt cx="12192000" cy="575731"/>
          </a:xfrm>
        </p:grpSpPr>
        <p:sp>
          <p:nvSpPr>
            <p:cNvPr id="12" name="Прямоугольник 11"/>
            <p:cNvSpPr/>
            <p:nvPr/>
          </p:nvSpPr>
          <p:spPr>
            <a:xfrm rot="10800000">
              <a:off x="0" y="6282267"/>
              <a:ext cx="12192000" cy="57573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34"/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1905" y="6339672"/>
              <a:ext cx="485169" cy="40014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1255161" y="6375540"/>
              <a:ext cx="9681675" cy="343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Roboto Condensed Light" panose="02000000000000000000" pitchFamily="2" charset="0"/>
                  <a:ea typeface="Roboto Condensed Light" panose="02000000000000000000" pitchFamily="2" charset="0"/>
                  <a:cs typeface="Roboto Condensed Light" panose="02000000000000000000" pitchFamily="2" charset="0"/>
                </a:rPr>
                <a:t>Доклад Уполномоченного по защите прав предпринимателей в Томской области о деятельности в 2023 году</a:t>
              </a:r>
              <a:endParaRPr lang="ru-RU" sz="1600" dirty="0">
                <a:solidFill>
                  <a:schemeClr val="bg1"/>
                </a:solidFill>
                <a:latin typeface="Roboto Condensed Light" panose="02000000000000000000" pitchFamily="2" charset="0"/>
                <a:ea typeface="Roboto Condensed Light" panose="02000000000000000000" pitchFamily="2" charset="0"/>
                <a:cs typeface="Roboto Condensed Light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11486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1289</TotalTime>
  <Words>1067</Words>
  <Application>Microsoft Office PowerPoint</Application>
  <PresentationFormat>Широкоэкранный</PresentationFormat>
  <Paragraphs>210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Roboto Condensed Light</vt:lpstr>
      <vt:lpstr>Roboto Slab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Котова</dc:creator>
  <cp:lastModifiedBy>Екатерина Феликсовна Мельникова</cp:lastModifiedBy>
  <cp:revision>80</cp:revision>
  <dcterms:created xsi:type="dcterms:W3CDTF">2024-04-10T08:27:13Z</dcterms:created>
  <dcterms:modified xsi:type="dcterms:W3CDTF">2024-04-22T04:49:33Z</dcterms:modified>
</cp:coreProperties>
</file>