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06" r:id="rId1"/>
    <p:sldMasterId id="2147484630" r:id="rId2"/>
    <p:sldMasterId id="2147484655" r:id="rId3"/>
    <p:sldMasterId id="2147484668" r:id="rId4"/>
    <p:sldMasterId id="2147484681" r:id="rId5"/>
    <p:sldMasterId id="2147484694" r:id="rId6"/>
    <p:sldMasterId id="2147484707" r:id="rId7"/>
  </p:sldMasterIdLst>
  <p:notesMasterIdLst>
    <p:notesMasterId r:id="rId28"/>
  </p:notesMasterIdLst>
  <p:handoutMasterIdLst>
    <p:handoutMasterId r:id="rId29"/>
  </p:handoutMasterIdLst>
  <p:sldIdLst>
    <p:sldId id="258" r:id="rId8"/>
    <p:sldId id="537" r:id="rId9"/>
    <p:sldId id="538" r:id="rId10"/>
    <p:sldId id="541" r:id="rId11"/>
    <p:sldId id="540" r:id="rId12"/>
    <p:sldId id="539" r:id="rId13"/>
    <p:sldId id="542" r:id="rId14"/>
    <p:sldId id="543" r:id="rId15"/>
    <p:sldId id="513" r:id="rId16"/>
    <p:sldId id="532" r:id="rId17"/>
    <p:sldId id="510" r:id="rId18"/>
    <p:sldId id="514" r:id="rId19"/>
    <p:sldId id="515" r:id="rId20"/>
    <p:sldId id="516" r:id="rId21"/>
    <p:sldId id="523" r:id="rId22"/>
    <p:sldId id="545" r:id="rId23"/>
    <p:sldId id="546" r:id="rId24"/>
    <p:sldId id="544" r:id="rId25"/>
    <p:sldId id="536" r:id="rId26"/>
    <p:sldId id="263" r:id="rId27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9D8FF"/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9" autoAdjust="0"/>
    <p:restoredTop sz="9471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799"/>
        <p:guide orient="horz" pos="3974"/>
        <p:guide pos="5738"/>
        <p:guide pos="68"/>
      </p:guideLst>
    </p:cSldViewPr>
  </p:slideViewPr>
  <p:outlineViewPr>
    <p:cViewPr>
      <p:scale>
        <a:sx n="33" d="100"/>
        <a:sy n="33" d="100"/>
      </p:scale>
      <p:origin x="0" y="-1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8" y="-114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9EB21-3280-4CFA-B705-6B27C921FD85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26D42A-12AF-4AE1-82A1-DE4312CCEB1A}">
      <dgm:prSet phldrT="[Текст]" custT="1"/>
      <dgm:spPr/>
      <dgm:t>
        <a:bodyPr/>
        <a:lstStyle/>
        <a:p>
          <a:r>
            <a:rPr lang="ru-RU" sz="1600" dirty="0" smtClean="0"/>
            <a:t>Исправление ошибок (в любой период, после утверждения результатов ГКО)</a:t>
          </a:r>
          <a:endParaRPr lang="ru-RU" sz="1600" dirty="0"/>
        </a:p>
      </dgm:t>
    </dgm:pt>
    <dgm:pt modelId="{42902CDC-43C3-4042-9780-CE40B0D6E736}" type="parTrans" cxnId="{1A495B7C-B2DF-4BF7-86EB-3FEDF8C99C5F}">
      <dgm:prSet/>
      <dgm:spPr/>
      <dgm:t>
        <a:bodyPr/>
        <a:lstStyle/>
        <a:p>
          <a:endParaRPr lang="ru-RU" sz="1600"/>
        </a:p>
      </dgm:t>
    </dgm:pt>
    <dgm:pt modelId="{DA678B57-DC10-4577-9F4D-7D2DA891D40E}" type="sibTrans" cxnId="{1A495B7C-B2DF-4BF7-86EB-3FEDF8C99C5F}">
      <dgm:prSet/>
      <dgm:spPr/>
      <dgm:t>
        <a:bodyPr/>
        <a:lstStyle/>
        <a:p>
          <a:endParaRPr lang="ru-RU" sz="1600"/>
        </a:p>
      </dgm:t>
    </dgm:pt>
    <dgm:pt modelId="{FBB3F959-C47A-49D7-A488-7FD7B7ED107F}">
      <dgm:prSet phldrT="[Текст]" custT="1"/>
      <dgm:spPr/>
      <dgm:t>
        <a:bodyPr/>
        <a:lstStyle/>
        <a:p>
          <a:r>
            <a:rPr lang="ru-RU" sz="1600" dirty="0" smtClean="0"/>
            <a:t>Установление кадастровой стоимости в размере рыночной (с 1 июля </a:t>
          </a:r>
          <a:r>
            <a:rPr lang="ru-RU" sz="1600" smtClean="0"/>
            <a:t>2022 года в любой период</a:t>
          </a:r>
          <a:r>
            <a:rPr lang="ru-RU" sz="1600" dirty="0" smtClean="0"/>
            <a:t>)</a:t>
          </a:r>
          <a:endParaRPr lang="ru-RU" sz="1600" dirty="0"/>
        </a:p>
      </dgm:t>
    </dgm:pt>
    <dgm:pt modelId="{5199442A-AB41-44C9-A1DA-94074109E14B}" type="parTrans" cxnId="{83B8015A-F40B-4C80-80C2-500594A374DD}">
      <dgm:prSet/>
      <dgm:spPr/>
      <dgm:t>
        <a:bodyPr/>
        <a:lstStyle/>
        <a:p>
          <a:endParaRPr lang="ru-RU" sz="1600"/>
        </a:p>
      </dgm:t>
    </dgm:pt>
    <dgm:pt modelId="{0E832560-9A58-4478-9607-0AB99D4E4A0B}" type="sibTrans" cxnId="{83B8015A-F40B-4C80-80C2-500594A374DD}">
      <dgm:prSet/>
      <dgm:spPr/>
      <dgm:t>
        <a:bodyPr/>
        <a:lstStyle/>
        <a:p>
          <a:endParaRPr lang="ru-RU" sz="1600"/>
        </a:p>
      </dgm:t>
    </dgm:pt>
    <dgm:pt modelId="{FD202C69-39C2-4732-8060-F71131AB2D0E}">
      <dgm:prSet phldrT="[Текст]" custT="1"/>
      <dgm:spPr/>
      <dgm:t>
        <a:bodyPr/>
        <a:lstStyle/>
        <a:p>
          <a:r>
            <a:rPr lang="ru-RU" sz="1600" dirty="0" smtClean="0"/>
            <a:t>Декларации (в период сбора информации для проведения ГКО)</a:t>
          </a:r>
          <a:endParaRPr lang="ru-RU" sz="1600" dirty="0"/>
        </a:p>
      </dgm:t>
    </dgm:pt>
    <dgm:pt modelId="{5D9DFF08-06E1-481B-9CD7-CEE7955B74B2}" type="parTrans" cxnId="{5A806BE3-3FEA-4E4D-A567-2A331310D8A1}">
      <dgm:prSet/>
      <dgm:spPr/>
      <dgm:t>
        <a:bodyPr/>
        <a:lstStyle/>
        <a:p>
          <a:endParaRPr lang="ru-RU" sz="1600"/>
        </a:p>
      </dgm:t>
    </dgm:pt>
    <dgm:pt modelId="{2A888790-1660-4F6A-A6F4-77D6452F7F25}" type="sibTrans" cxnId="{5A806BE3-3FEA-4E4D-A567-2A331310D8A1}">
      <dgm:prSet/>
      <dgm:spPr/>
      <dgm:t>
        <a:bodyPr/>
        <a:lstStyle/>
        <a:p>
          <a:endParaRPr lang="ru-RU" sz="1600"/>
        </a:p>
      </dgm:t>
    </dgm:pt>
    <dgm:pt modelId="{1E350264-81E5-41BC-845B-D563084E3454}">
      <dgm:prSet phldrT="[Текст]" custT="1"/>
      <dgm:spPr/>
      <dgm:t>
        <a:bodyPr/>
        <a:lstStyle/>
        <a:p>
          <a:r>
            <a:rPr lang="ru-RU" sz="1600" dirty="0" smtClean="0"/>
            <a:t>Замечания к проекту отчета  (не менее 30 дней после опубликования Проекта отчета)</a:t>
          </a:r>
          <a:endParaRPr lang="ru-RU" sz="1600" dirty="0"/>
        </a:p>
      </dgm:t>
    </dgm:pt>
    <dgm:pt modelId="{3A3EEDFD-310C-4DDC-8941-C0785131B4DD}" type="parTrans" cxnId="{950840E1-A915-4631-B20A-6BB1F2A7D37F}">
      <dgm:prSet/>
      <dgm:spPr/>
      <dgm:t>
        <a:bodyPr/>
        <a:lstStyle/>
        <a:p>
          <a:endParaRPr lang="ru-RU" sz="1600"/>
        </a:p>
      </dgm:t>
    </dgm:pt>
    <dgm:pt modelId="{15F9A0F2-6DE1-4197-9C62-2547C51EAF3B}" type="sibTrans" cxnId="{950840E1-A915-4631-B20A-6BB1F2A7D37F}">
      <dgm:prSet/>
      <dgm:spPr/>
      <dgm:t>
        <a:bodyPr/>
        <a:lstStyle/>
        <a:p>
          <a:endParaRPr lang="ru-RU" sz="1600"/>
        </a:p>
      </dgm:t>
    </dgm:pt>
    <dgm:pt modelId="{53094319-1BFB-45D2-B288-7901901F2833}">
      <dgm:prSet phldrT="[Текст]" custT="1"/>
      <dgm:spPr/>
      <dgm:t>
        <a:bodyPr/>
        <a:lstStyle/>
        <a:p>
          <a:r>
            <a:rPr lang="ru-RU" sz="1600" dirty="0" smtClean="0"/>
            <a:t>Уточнение характеристик в ЕГРН (в любой период)</a:t>
          </a:r>
          <a:endParaRPr lang="ru-RU" sz="1600" dirty="0"/>
        </a:p>
      </dgm:t>
    </dgm:pt>
    <dgm:pt modelId="{780177D4-1A98-45F5-9155-E395C62382EE}" type="parTrans" cxnId="{9697FD11-79DF-46D9-A908-B15E15C9DD27}">
      <dgm:prSet/>
      <dgm:spPr/>
      <dgm:t>
        <a:bodyPr/>
        <a:lstStyle/>
        <a:p>
          <a:endParaRPr lang="ru-RU" sz="1600"/>
        </a:p>
      </dgm:t>
    </dgm:pt>
    <dgm:pt modelId="{75994DEA-88C4-4768-A840-1376CA603C58}" type="sibTrans" cxnId="{9697FD11-79DF-46D9-A908-B15E15C9DD27}">
      <dgm:prSet/>
      <dgm:spPr/>
      <dgm:t>
        <a:bodyPr/>
        <a:lstStyle/>
        <a:p>
          <a:endParaRPr lang="ru-RU" sz="1600"/>
        </a:p>
      </dgm:t>
    </dgm:pt>
    <dgm:pt modelId="{BD4483A1-9CBC-4BF6-97E7-C3F5A832F320}" type="pres">
      <dgm:prSet presAssocID="{41C9EB21-3280-4CFA-B705-6B27C921FD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6D426-58A1-4964-9354-3D1F6B3C1866}" type="pres">
      <dgm:prSet presAssocID="{1A26D42A-12AF-4AE1-82A1-DE4312CCEB1A}" presName="node" presStyleLbl="node1" presStyleIdx="0" presStyleCnt="5" custScaleX="124488" custScaleY="131670" custRadScaleRad="76619" custRadScaleInc="-8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BF393-0871-4AEE-8EA1-C59738E6EB74}" type="pres">
      <dgm:prSet presAssocID="{1A26D42A-12AF-4AE1-82A1-DE4312CCEB1A}" presName="spNode" presStyleCnt="0"/>
      <dgm:spPr/>
    </dgm:pt>
    <dgm:pt modelId="{1EBFB2B0-CD23-4D19-8D34-D2B8A25D766B}" type="pres">
      <dgm:prSet presAssocID="{DA678B57-DC10-4577-9F4D-7D2DA891D40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88BF689-F394-4A19-A2D3-62D39B8295A2}" type="pres">
      <dgm:prSet presAssocID="{FBB3F959-C47A-49D7-A488-7FD7B7ED107F}" presName="node" presStyleLbl="node1" presStyleIdx="1" presStyleCnt="5" custScaleX="124488" custScaleY="131670" custRadScaleRad="92529" custRadScaleInc="55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24AAF-B1C4-48E2-821D-39DDDD70F7A6}" type="pres">
      <dgm:prSet presAssocID="{FBB3F959-C47A-49D7-A488-7FD7B7ED107F}" presName="spNode" presStyleCnt="0"/>
      <dgm:spPr/>
    </dgm:pt>
    <dgm:pt modelId="{E2DC92C3-ACC4-42F4-8FA1-1A99A2D172D5}" type="pres">
      <dgm:prSet presAssocID="{0E832560-9A58-4478-9607-0AB99D4E4A0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8AA94F3-15A7-4671-BDD7-9594E7DF2FE5}" type="pres">
      <dgm:prSet presAssocID="{FD202C69-39C2-4732-8060-F71131AB2D0E}" presName="node" presStyleLbl="node1" presStyleIdx="2" presStyleCnt="5" custScaleX="124488" custScaleY="131670" custRadScaleRad="119131" custRadScaleInc="29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623A5-56CB-4278-B4FB-F73FA5E24A62}" type="pres">
      <dgm:prSet presAssocID="{FD202C69-39C2-4732-8060-F71131AB2D0E}" presName="spNode" presStyleCnt="0"/>
      <dgm:spPr/>
    </dgm:pt>
    <dgm:pt modelId="{C0F63F3E-B20F-4EA0-9409-624E273BE3A5}" type="pres">
      <dgm:prSet presAssocID="{2A888790-1660-4F6A-A6F4-77D6452F7F2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E862D61-AA19-457F-ACC1-97AD5D1AED29}" type="pres">
      <dgm:prSet presAssocID="{1E350264-81E5-41BC-845B-D563084E3454}" presName="node" presStyleLbl="node1" presStyleIdx="3" presStyleCnt="5" custScaleX="124488" custScaleY="131670" custRadScaleRad="104502" custRadScaleInc="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3C10E-BAF5-4508-8297-67958EB9D5A7}" type="pres">
      <dgm:prSet presAssocID="{1E350264-81E5-41BC-845B-D563084E3454}" presName="spNode" presStyleCnt="0"/>
      <dgm:spPr/>
    </dgm:pt>
    <dgm:pt modelId="{153FA76A-F0F2-4C75-80D7-812277A1EDBF}" type="pres">
      <dgm:prSet presAssocID="{15F9A0F2-6DE1-4197-9C62-2547C51EAF3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ABBBC2A-B01D-4821-8E22-9DFEE169A097}" type="pres">
      <dgm:prSet presAssocID="{53094319-1BFB-45D2-B288-7901901F2833}" presName="node" presStyleLbl="node1" presStyleIdx="4" presStyleCnt="5" custScaleX="124488" custScaleY="131670" custRadScaleRad="98267" custRadScaleInc="-56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E9750-ED3E-470C-951E-75E3BE7B651C}" type="pres">
      <dgm:prSet presAssocID="{53094319-1BFB-45D2-B288-7901901F2833}" presName="spNode" presStyleCnt="0"/>
      <dgm:spPr/>
    </dgm:pt>
    <dgm:pt modelId="{ECE07E4E-9E2C-444E-86D6-6A4F41D48D72}" type="pres">
      <dgm:prSet presAssocID="{75994DEA-88C4-4768-A840-1376CA603C5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A480666-C980-4218-989A-8534A75B9484}" type="presOf" srcId="{1E350264-81E5-41BC-845B-D563084E3454}" destId="{8E862D61-AA19-457F-ACC1-97AD5D1AED29}" srcOrd="0" destOrd="0" presId="urn:microsoft.com/office/officeart/2005/8/layout/cycle6"/>
    <dgm:cxn modelId="{1B19A99D-E7C7-4A34-9456-F2F1E80345C6}" type="presOf" srcId="{DA678B57-DC10-4577-9F4D-7D2DA891D40E}" destId="{1EBFB2B0-CD23-4D19-8D34-D2B8A25D766B}" srcOrd="0" destOrd="0" presId="urn:microsoft.com/office/officeart/2005/8/layout/cycle6"/>
    <dgm:cxn modelId="{5D57F449-726E-4B2D-A0ED-68842DA847C0}" type="presOf" srcId="{75994DEA-88C4-4768-A840-1376CA603C58}" destId="{ECE07E4E-9E2C-444E-86D6-6A4F41D48D72}" srcOrd="0" destOrd="0" presId="urn:microsoft.com/office/officeart/2005/8/layout/cycle6"/>
    <dgm:cxn modelId="{950840E1-A915-4631-B20A-6BB1F2A7D37F}" srcId="{41C9EB21-3280-4CFA-B705-6B27C921FD85}" destId="{1E350264-81E5-41BC-845B-D563084E3454}" srcOrd="3" destOrd="0" parTransId="{3A3EEDFD-310C-4DDC-8941-C0785131B4DD}" sibTransId="{15F9A0F2-6DE1-4197-9C62-2547C51EAF3B}"/>
    <dgm:cxn modelId="{E9C422AB-675A-4340-99A2-339860DE0A75}" type="presOf" srcId="{1A26D42A-12AF-4AE1-82A1-DE4312CCEB1A}" destId="{BFD6D426-58A1-4964-9354-3D1F6B3C1866}" srcOrd="0" destOrd="0" presId="urn:microsoft.com/office/officeart/2005/8/layout/cycle6"/>
    <dgm:cxn modelId="{5DB56CFD-4393-4BA8-AFDB-445982823687}" type="presOf" srcId="{41C9EB21-3280-4CFA-B705-6B27C921FD85}" destId="{BD4483A1-9CBC-4BF6-97E7-C3F5A832F320}" srcOrd="0" destOrd="0" presId="urn:microsoft.com/office/officeart/2005/8/layout/cycle6"/>
    <dgm:cxn modelId="{5A806BE3-3FEA-4E4D-A567-2A331310D8A1}" srcId="{41C9EB21-3280-4CFA-B705-6B27C921FD85}" destId="{FD202C69-39C2-4732-8060-F71131AB2D0E}" srcOrd="2" destOrd="0" parTransId="{5D9DFF08-06E1-481B-9CD7-CEE7955B74B2}" sibTransId="{2A888790-1660-4F6A-A6F4-77D6452F7F25}"/>
    <dgm:cxn modelId="{45644A15-A3DF-4D56-A7CA-11495D7EC7A8}" type="presOf" srcId="{FD202C69-39C2-4732-8060-F71131AB2D0E}" destId="{48AA94F3-15A7-4671-BDD7-9594E7DF2FE5}" srcOrd="0" destOrd="0" presId="urn:microsoft.com/office/officeart/2005/8/layout/cycle6"/>
    <dgm:cxn modelId="{1A495B7C-B2DF-4BF7-86EB-3FEDF8C99C5F}" srcId="{41C9EB21-3280-4CFA-B705-6B27C921FD85}" destId="{1A26D42A-12AF-4AE1-82A1-DE4312CCEB1A}" srcOrd="0" destOrd="0" parTransId="{42902CDC-43C3-4042-9780-CE40B0D6E736}" sibTransId="{DA678B57-DC10-4577-9F4D-7D2DA891D40E}"/>
    <dgm:cxn modelId="{3D26011A-ED89-4490-84FA-5F8B9F23DB78}" type="presOf" srcId="{0E832560-9A58-4478-9607-0AB99D4E4A0B}" destId="{E2DC92C3-ACC4-42F4-8FA1-1A99A2D172D5}" srcOrd="0" destOrd="0" presId="urn:microsoft.com/office/officeart/2005/8/layout/cycle6"/>
    <dgm:cxn modelId="{31EDA596-EE73-4DD6-BEEB-623CCDF8B14E}" type="presOf" srcId="{53094319-1BFB-45D2-B288-7901901F2833}" destId="{8ABBBC2A-B01D-4821-8E22-9DFEE169A097}" srcOrd="0" destOrd="0" presId="urn:microsoft.com/office/officeart/2005/8/layout/cycle6"/>
    <dgm:cxn modelId="{9B158ADA-E5BF-4B77-B1D6-5409F24D9AFA}" type="presOf" srcId="{15F9A0F2-6DE1-4197-9C62-2547C51EAF3B}" destId="{153FA76A-F0F2-4C75-80D7-812277A1EDBF}" srcOrd="0" destOrd="0" presId="urn:microsoft.com/office/officeart/2005/8/layout/cycle6"/>
    <dgm:cxn modelId="{9697FD11-79DF-46D9-A908-B15E15C9DD27}" srcId="{41C9EB21-3280-4CFA-B705-6B27C921FD85}" destId="{53094319-1BFB-45D2-B288-7901901F2833}" srcOrd="4" destOrd="0" parTransId="{780177D4-1A98-45F5-9155-E395C62382EE}" sibTransId="{75994DEA-88C4-4768-A840-1376CA603C58}"/>
    <dgm:cxn modelId="{495AA471-643F-41C7-8B8E-84187C3F1119}" type="presOf" srcId="{2A888790-1660-4F6A-A6F4-77D6452F7F25}" destId="{C0F63F3E-B20F-4EA0-9409-624E273BE3A5}" srcOrd="0" destOrd="0" presId="urn:microsoft.com/office/officeart/2005/8/layout/cycle6"/>
    <dgm:cxn modelId="{83B8015A-F40B-4C80-80C2-500594A374DD}" srcId="{41C9EB21-3280-4CFA-B705-6B27C921FD85}" destId="{FBB3F959-C47A-49D7-A488-7FD7B7ED107F}" srcOrd="1" destOrd="0" parTransId="{5199442A-AB41-44C9-A1DA-94074109E14B}" sibTransId="{0E832560-9A58-4478-9607-0AB99D4E4A0B}"/>
    <dgm:cxn modelId="{EB30DC0D-B688-40AC-A8C5-CBF5580F96D1}" type="presOf" srcId="{FBB3F959-C47A-49D7-A488-7FD7B7ED107F}" destId="{E88BF689-F394-4A19-A2D3-62D39B8295A2}" srcOrd="0" destOrd="0" presId="urn:microsoft.com/office/officeart/2005/8/layout/cycle6"/>
    <dgm:cxn modelId="{8C8B0893-4C83-4A9E-89DB-7BB4E518B604}" type="presParOf" srcId="{BD4483A1-9CBC-4BF6-97E7-C3F5A832F320}" destId="{BFD6D426-58A1-4964-9354-3D1F6B3C1866}" srcOrd="0" destOrd="0" presId="urn:microsoft.com/office/officeart/2005/8/layout/cycle6"/>
    <dgm:cxn modelId="{5E5FAFBA-6A17-4C9D-91F3-1A7914970C6B}" type="presParOf" srcId="{BD4483A1-9CBC-4BF6-97E7-C3F5A832F320}" destId="{F78BF393-0871-4AEE-8EA1-C59738E6EB74}" srcOrd="1" destOrd="0" presId="urn:microsoft.com/office/officeart/2005/8/layout/cycle6"/>
    <dgm:cxn modelId="{DE42E135-B34B-4343-A459-639D7D36CCD5}" type="presParOf" srcId="{BD4483A1-9CBC-4BF6-97E7-C3F5A832F320}" destId="{1EBFB2B0-CD23-4D19-8D34-D2B8A25D766B}" srcOrd="2" destOrd="0" presId="urn:microsoft.com/office/officeart/2005/8/layout/cycle6"/>
    <dgm:cxn modelId="{67F5EA69-5790-4EC6-A892-C76098CF4A90}" type="presParOf" srcId="{BD4483A1-9CBC-4BF6-97E7-C3F5A832F320}" destId="{E88BF689-F394-4A19-A2D3-62D39B8295A2}" srcOrd="3" destOrd="0" presId="urn:microsoft.com/office/officeart/2005/8/layout/cycle6"/>
    <dgm:cxn modelId="{B6FDFCA1-0360-4E61-8A05-C005A58F56DE}" type="presParOf" srcId="{BD4483A1-9CBC-4BF6-97E7-C3F5A832F320}" destId="{A5024AAF-B1C4-48E2-821D-39DDDD70F7A6}" srcOrd="4" destOrd="0" presId="urn:microsoft.com/office/officeart/2005/8/layout/cycle6"/>
    <dgm:cxn modelId="{6B5A1287-4B58-4AE0-AF6F-17F1936FFE2B}" type="presParOf" srcId="{BD4483A1-9CBC-4BF6-97E7-C3F5A832F320}" destId="{E2DC92C3-ACC4-42F4-8FA1-1A99A2D172D5}" srcOrd="5" destOrd="0" presId="urn:microsoft.com/office/officeart/2005/8/layout/cycle6"/>
    <dgm:cxn modelId="{D7CFE9FE-8298-4540-9C2D-935869E24DE8}" type="presParOf" srcId="{BD4483A1-9CBC-4BF6-97E7-C3F5A832F320}" destId="{48AA94F3-15A7-4671-BDD7-9594E7DF2FE5}" srcOrd="6" destOrd="0" presId="urn:microsoft.com/office/officeart/2005/8/layout/cycle6"/>
    <dgm:cxn modelId="{882B622B-1B91-414B-90D8-AE482E9A095A}" type="presParOf" srcId="{BD4483A1-9CBC-4BF6-97E7-C3F5A832F320}" destId="{E8B623A5-56CB-4278-B4FB-F73FA5E24A62}" srcOrd="7" destOrd="0" presId="urn:microsoft.com/office/officeart/2005/8/layout/cycle6"/>
    <dgm:cxn modelId="{215D58F2-ABAC-45F4-B888-4475DE795C7C}" type="presParOf" srcId="{BD4483A1-9CBC-4BF6-97E7-C3F5A832F320}" destId="{C0F63F3E-B20F-4EA0-9409-624E273BE3A5}" srcOrd="8" destOrd="0" presId="urn:microsoft.com/office/officeart/2005/8/layout/cycle6"/>
    <dgm:cxn modelId="{752DA175-B9F0-4C10-BBA4-9B52D1833CFA}" type="presParOf" srcId="{BD4483A1-9CBC-4BF6-97E7-C3F5A832F320}" destId="{8E862D61-AA19-457F-ACC1-97AD5D1AED29}" srcOrd="9" destOrd="0" presId="urn:microsoft.com/office/officeart/2005/8/layout/cycle6"/>
    <dgm:cxn modelId="{1A018DEC-5418-416C-A43A-88B2D7CFF5BA}" type="presParOf" srcId="{BD4483A1-9CBC-4BF6-97E7-C3F5A832F320}" destId="{0CE3C10E-BAF5-4508-8297-67958EB9D5A7}" srcOrd="10" destOrd="0" presId="urn:microsoft.com/office/officeart/2005/8/layout/cycle6"/>
    <dgm:cxn modelId="{58EEAF2A-6CE1-4446-B500-D09F56696C6D}" type="presParOf" srcId="{BD4483A1-9CBC-4BF6-97E7-C3F5A832F320}" destId="{153FA76A-F0F2-4C75-80D7-812277A1EDBF}" srcOrd="11" destOrd="0" presId="urn:microsoft.com/office/officeart/2005/8/layout/cycle6"/>
    <dgm:cxn modelId="{52F60876-71CF-4345-8EEB-8D796CCD13AA}" type="presParOf" srcId="{BD4483A1-9CBC-4BF6-97E7-C3F5A832F320}" destId="{8ABBBC2A-B01D-4821-8E22-9DFEE169A097}" srcOrd="12" destOrd="0" presId="urn:microsoft.com/office/officeart/2005/8/layout/cycle6"/>
    <dgm:cxn modelId="{472659FD-F1E2-4992-A6A1-C61E817297CD}" type="presParOf" srcId="{BD4483A1-9CBC-4BF6-97E7-C3F5A832F320}" destId="{756E9750-ED3E-470C-951E-75E3BE7B651C}" srcOrd="13" destOrd="0" presId="urn:microsoft.com/office/officeart/2005/8/layout/cycle6"/>
    <dgm:cxn modelId="{ACCDC897-93B6-4338-8F2D-7EA5AD54F86F}" type="presParOf" srcId="{BD4483A1-9CBC-4BF6-97E7-C3F5A832F320}" destId="{ECE07E4E-9E2C-444E-86D6-6A4F41D48D7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9EB21-3280-4CFA-B705-6B27C921FD85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26D42A-12AF-4AE1-82A1-DE4312CCEB1A}">
      <dgm:prSet phldrT="[Текст]" custT="1"/>
      <dgm:spPr/>
      <dgm:t>
        <a:bodyPr/>
        <a:lstStyle/>
        <a:p>
          <a:r>
            <a:rPr lang="ru-RU" sz="1600" dirty="0" smtClean="0"/>
            <a:t>Исправление ошибок (в любой период, после утверждения результатов ГКО)</a:t>
          </a:r>
          <a:endParaRPr lang="ru-RU" sz="1600" dirty="0"/>
        </a:p>
      </dgm:t>
    </dgm:pt>
    <dgm:pt modelId="{42902CDC-43C3-4042-9780-CE40B0D6E736}" type="parTrans" cxnId="{1A495B7C-B2DF-4BF7-86EB-3FEDF8C99C5F}">
      <dgm:prSet/>
      <dgm:spPr/>
      <dgm:t>
        <a:bodyPr/>
        <a:lstStyle/>
        <a:p>
          <a:endParaRPr lang="ru-RU" sz="1600"/>
        </a:p>
      </dgm:t>
    </dgm:pt>
    <dgm:pt modelId="{DA678B57-DC10-4577-9F4D-7D2DA891D40E}" type="sibTrans" cxnId="{1A495B7C-B2DF-4BF7-86EB-3FEDF8C99C5F}">
      <dgm:prSet/>
      <dgm:spPr/>
      <dgm:t>
        <a:bodyPr/>
        <a:lstStyle/>
        <a:p>
          <a:endParaRPr lang="ru-RU" sz="1600"/>
        </a:p>
      </dgm:t>
    </dgm:pt>
    <dgm:pt modelId="{FBB3F959-C47A-49D7-A488-7FD7B7ED107F}">
      <dgm:prSet phldrT="[Текст]" custT="1"/>
      <dgm:spPr/>
      <dgm:t>
        <a:bodyPr/>
        <a:lstStyle/>
        <a:p>
          <a:r>
            <a:rPr lang="ru-RU" sz="1600" dirty="0" smtClean="0"/>
            <a:t>Установление кадастровой стоимости в размере рыночной (с 1 июля </a:t>
          </a:r>
          <a:r>
            <a:rPr lang="ru-RU" sz="1600" smtClean="0"/>
            <a:t>2022 года в любой период</a:t>
          </a:r>
          <a:r>
            <a:rPr lang="ru-RU" sz="1600" dirty="0" smtClean="0"/>
            <a:t>)</a:t>
          </a:r>
          <a:endParaRPr lang="ru-RU" sz="1600" dirty="0"/>
        </a:p>
      </dgm:t>
    </dgm:pt>
    <dgm:pt modelId="{5199442A-AB41-44C9-A1DA-94074109E14B}" type="parTrans" cxnId="{83B8015A-F40B-4C80-80C2-500594A374DD}">
      <dgm:prSet/>
      <dgm:spPr/>
      <dgm:t>
        <a:bodyPr/>
        <a:lstStyle/>
        <a:p>
          <a:endParaRPr lang="ru-RU" sz="1600"/>
        </a:p>
      </dgm:t>
    </dgm:pt>
    <dgm:pt modelId="{0E832560-9A58-4478-9607-0AB99D4E4A0B}" type="sibTrans" cxnId="{83B8015A-F40B-4C80-80C2-500594A374DD}">
      <dgm:prSet/>
      <dgm:spPr/>
      <dgm:t>
        <a:bodyPr/>
        <a:lstStyle/>
        <a:p>
          <a:endParaRPr lang="ru-RU" sz="1600"/>
        </a:p>
      </dgm:t>
    </dgm:pt>
    <dgm:pt modelId="{FD202C69-39C2-4732-8060-F71131AB2D0E}">
      <dgm:prSet phldrT="[Текст]" custT="1"/>
      <dgm:spPr/>
      <dgm:t>
        <a:bodyPr/>
        <a:lstStyle/>
        <a:p>
          <a:r>
            <a:rPr lang="ru-RU" sz="1600" dirty="0" smtClean="0"/>
            <a:t>Декларации (в период сбора информации для проведения ГКО)</a:t>
          </a:r>
          <a:endParaRPr lang="ru-RU" sz="1600" dirty="0"/>
        </a:p>
      </dgm:t>
    </dgm:pt>
    <dgm:pt modelId="{5D9DFF08-06E1-481B-9CD7-CEE7955B74B2}" type="parTrans" cxnId="{5A806BE3-3FEA-4E4D-A567-2A331310D8A1}">
      <dgm:prSet/>
      <dgm:spPr/>
      <dgm:t>
        <a:bodyPr/>
        <a:lstStyle/>
        <a:p>
          <a:endParaRPr lang="ru-RU" sz="1600"/>
        </a:p>
      </dgm:t>
    </dgm:pt>
    <dgm:pt modelId="{2A888790-1660-4F6A-A6F4-77D6452F7F25}" type="sibTrans" cxnId="{5A806BE3-3FEA-4E4D-A567-2A331310D8A1}">
      <dgm:prSet/>
      <dgm:spPr/>
      <dgm:t>
        <a:bodyPr/>
        <a:lstStyle/>
        <a:p>
          <a:endParaRPr lang="ru-RU" sz="1600"/>
        </a:p>
      </dgm:t>
    </dgm:pt>
    <dgm:pt modelId="{1E350264-81E5-41BC-845B-D563084E3454}">
      <dgm:prSet phldrT="[Текст]" custT="1"/>
      <dgm:spPr/>
      <dgm:t>
        <a:bodyPr/>
        <a:lstStyle/>
        <a:p>
          <a:r>
            <a:rPr lang="ru-RU" sz="1600" dirty="0" smtClean="0"/>
            <a:t>Замечания к проекту отчета  </a:t>
          </a:r>
          <a:r>
            <a:rPr lang="ru-RU" sz="1600" dirty="0" smtClean="0"/>
            <a:t>(не менее 30 </a:t>
          </a:r>
          <a:r>
            <a:rPr lang="ru-RU" sz="1600" dirty="0" smtClean="0"/>
            <a:t>дней после опубликования Проекта отчета)</a:t>
          </a:r>
          <a:endParaRPr lang="ru-RU" sz="1600" dirty="0"/>
        </a:p>
      </dgm:t>
    </dgm:pt>
    <dgm:pt modelId="{3A3EEDFD-310C-4DDC-8941-C0785131B4DD}" type="parTrans" cxnId="{950840E1-A915-4631-B20A-6BB1F2A7D37F}">
      <dgm:prSet/>
      <dgm:spPr/>
      <dgm:t>
        <a:bodyPr/>
        <a:lstStyle/>
        <a:p>
          <a:endParaRPr lang="ru-RU" sz="1600"/>
        </a:p>
      </dgm:t>
    </dgm:pt>
    <dgm:pt modelId="{15F9A0F2-6DE1-4197-9C62-2547C51EAF3B}" type="sibTrans" cxnId="{950840E1-A915-4631-B20A-6BB1F2A7D37F}">
      <dgm:prSet/>
      <dgm:spPr/>
      <dgm:t>
        <a:bodyPr/>
        <a:lstStyle/>
        <a:p>
          <a:endParaRPr lang="ru-RU" sz="1600"/>
        </a:p>
      </dgm:t>
    </dgm:pt>
    <dgm:pt modelId="{53094319-1BFB-45D2-B288-7901901F2833}">
      <dgm:prSet phldrT="[Текст]" custT="1"/>
      <dgm:spPr/>
      <dgm:t>
        <a:bodyPr/>
        <a:lstStyle/>
        <a:p>
          <a:r>
            <a:rPr lang="ru-RU" sz="1600" dirty="0" smtClean="0"/>
            <a:t>Уточнение характеристик в ЕГРН (в любой период)</a:t>
          </a:r>
          <a:endParaRPr lang="ru-RU" sz="1600" dirty="0"/>
        </a:p>
      </dgm:t>
    </dgm:pt>
    <dgm:pt modelId="{780177D4-1A98-45F5-9155-E395C62382EE}" type="parTrans" cxnId="{9697FD11-79DF-46D9-A908-B15E15C9DD27}">
      <dgm:prSet/>
      <dgm:spPr/>
      <dgm:t>
        <a:bodyPr/>
        <a:lstStyle/>
        <a:p>
          <a:endParaRPr lang="ru-RU" sz="1600"/>
        </a:p>
      </dgm:t>
    </dgm:pt>
    <dgm:pt modelId="{75994DEA-88C4-4768-A840-1376CA603C58}" type="sibTrans" cxnId="{9697FD11-79DF-46D9-A908-B15E15C9DD27}">
      <dgm:prSet/>
      <dgm:spPr/>
      <dgm:t>
        <a:bodyPr/>
        <a:lstStyle/>
        <a:p>
          <a:endParaRPr lang="ru-RU" sz="1600"/>
        </a:p>
      </dgm:t>
    </dgm:pt>
    <dgm:pt modelId="{BD4483A1-9CBC-4BF6-97E7-C3F5A832F320}" type="pres">
      <dgm:prSet presAssocID="{41C9EB21-3280-4CFA-B705-6B27C921FD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6D426-58A1-4964-9354-3D1F6B3C1866}" type="pres">
      <dgm:prSet presAssocID="{1A26D42A-12AF-4AE1-82A1-DE4312CCEB1A}" presName="node" presStyleLbl="node1" presStyleIdx="0" presStyleCnt="5" custScaleX="124488" custScaleY="131670" custRadScaleRad="76619" custRadScaleInc="-8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BF393-0871-4AEE-8EA1-C59738E6EB74}" type="pres">
      <dgm:prSet presAssocID="{1A26D42A-12AF-4AE1-82A1-DE4312CCEB1A}" presName="spNode" presStyleCnt="0"/>
      <dgm:spPr/>
    </dgm:pt>
    <dgm:pt modelId="{1EBFB2B0-CD23-4D19-8D34-D2B8A25D766B}" type="pres">
      <dgm:prSet presAssocID="{DA678B57-DC10-4577-9F4D-7D2DA891D40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88BF689-F394-4A19-A2D3-62D39B8295A2}" type="pres">
      <dgm:prSet presAssocID="{FBB3F959-C47A-49D7-A488-7FD7B7ED107F}" presName="node" presStyleLbl="node1" presStyleIdx="1" presStyleCnt="5" custScaleX="124488" custScaleY="131670" custRadScaleRad="92529" custRadScaleInc="55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24AAF-B1C4-48E2-821D-39DDDD70F7A6}" type="pres">
      <dgm:prSet presAssocID="{FBB3F959-C47A-49D7-A488-7FD7B7ED107F}" presName="spNode" presStyleCnt="0"/>
      <dgm:spPr/>
    </dgm:pt>
    <dgm:pt modelId="{E2DC92C3-ACC4-42F4-8FA1-1A99A2D172D5}" type="pres">
      <dgm:prSet presAssocID="{0E832560-9A58-4478-9607-0AB99D4E4A0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8AA94F3-15A7-4671-BDD7-9594E7DF2FE5}" type="pres">
      <dgm:prSet presAssocID="{FD202C69-39C2-4732-8060-F71131AB2D0E}" presName="node" presStyleLbl="node1" presStyleIdx="2" presStyleCnt="5" custScaleX="124488" custScaleY="131670" custRadScaleRad="119131" custRadScaleInc="29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623A5-56CB-4278-B4FB-F73FA5E24A62}" type="pres">
      <dgm:prSet presAssocID="{FD202C69-39C2-4732-8060-F71131AB2D0E}" presName="spNode" presStyleCnt="0"/>
      <dgm:spPr/>
    </dgm:pt>
    <dgm:pt modelId="{C0F63F3E-B20F-4EA0-9409-624E273BE3A5}" type="pres">
      <dgm:prSet presAssocID="{2A888790-1660-4F6A-A6F4-77D6452F7F2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E862D61-AA19-457F-ACC1-97AD5D1AED29}" type="pres">
      <dgm:prSet presAssocID="{1E350264-81E5-41BC-845B-D563084E3454}" presName="node" presStyleLbl="node1" presStyleIdx="3" presStyleCnt="5" custScaleX="124488" custScaleY="131670" custRadScaleRad="104502" custRadScaleInc="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3C10E-BAF5-4508-8297-67958EB9D5A7}" type="pres">
      <dgm:prSet presAssocID="{1E350264-81E5-41BC-845B-D563084E3454}" presName="spNode" presStyleCnt="0"/>
      <dgm:spPr/>
    </dgm:pt>
    <dgm:pt modelId="{153FA76A-F0F2-4C75-80D7-812277A1EDBF}" type="pres">
      <dgm:prSet presAssocID="{15F9A0F2-6DE1-4197-9C62-2547C51EAF3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ABBBC2A-B01D-4821-8E22-9DFEE169A097}" type="pres">
      <dgm:prSet presAssocID="{53094319-1BFB-45D2-B288-7901901F2833}" presName="node" presStyleLbl="node1" presStyleIdx="4" presStyleCnt="5" custScaleX="124488" custScaleY="131670" custRadScaleRad="98267" custRadScaleInc="-56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E9750-ED3E-470C-951E-75E3BE7B651C}" type="pres">
      <dgm:prSet presAssocID="{53094319-1BFB-45D2-B288-7901901F2833}" presName="spNode" presStyleCnt="0"/>
      <dgm:spPr/>
    </dgm:pt>
    <dgm:pt modelId="{ECE07E4E-9E2C-444E-86D6-6A4F41D48D72}" type="pres">
      <dgm:prSet presAssocID="{75994DEA-88C4-4768-A840-1376CA603C5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50840E1-A915-4631-B20A-6BB1F2A7D37F}" srcId="{41C9EB21-3280-4CFA-B705-6B27C921FD85}" destId="{1E350264-81E5-41BC-845B-D563084E3454}" srcOrd="3" destOrd="0" parTransId="{3A3EEDFD-310C-4DDC-8941-C0785131B4DD}" sibTransId="{15F9A0F2-6DE1-4197-9C62-2547C51EAF3B}"/>
    <dgm:cxn modelId="{5A806BE3-3FEA-4E4D-A567-2A331310D8A1}" srcId="{41C9EB21-3280-4CFA-B705-6B27C921FD85}" destId="{FD202C69-39C2-4732-8060-F71131AB2D0E}" srcOrd="2" destOrd="0" parTransId="{5D9DFF08-06E1-481B-9CD7-CEE7955B74B2}" sibTransId="{2A888790-1660-4F6A-A6F4-77D6452F7F25}"/>
    <dgm:cxn modelId="{5CFB84E8-7B3C-4487-AD06-0156B797B4DB}" type="presOf" srcId="{0E832560-9A58-4478-9607-0AB99D4E4A0B}" destId="{E2DC92C3-ACC4-42F4-8FA1-1A99A2D172D5}" srcOrd="0" destOrd="0" presId="urn:microsoft.com/office/officeart/2005/8/layout/cycle6"/>
    <dgm:cxn modelId="{C1474A8C-4C35-469C-81F8-078AA58771F1}" type="presOf" srcId="{41C9EB21-3280-4CFA-B705-6B27C921FD85}" destId="{BD4483A1-9CBC-4BF6-97E7-C3F5A832F320}" srcOrd="0" destOrd="0" presId="urn:microsoft.com/office/officeart/2005/8/layout/cycle6"/>
    <dgm:cxn modelId="{1A495B7C-B2DF-4BF7-86EB-3FEDF8C99C5F}" srcId="{41C9EB21-3280-4CFA-B705-6B27C921FD85}" destId="{1A26D42A-12AF-4AE1-82A1-DE4312CCEB1A}" srcOrd="0" destOrd="0" parTransId="{42902CDC-43C3-4042-9780-CE40B0D6E736}" sibTransId="{DA678B57-DC10-4577-9F4D-7D2DA891D40E}"/>
    <dgm:cxn modelId="{80F8958E-52C5-4919-A34C-D2FA5D0E14A0}" type="presOf" srcId="{1A26D42A-12AF-4AE1-82A1-DE4312CCEB1A}" destId="{BFD6D426-58A1-4964-9354-3D1F6B3C1866}" srcOrd="0" destOrd="0" presId="urn:microsoft.com/office/officeart/2005/8/layout/cycle6"/>
    <dgm:cxn modelId="{FE48E729-A07D-43B4-81A7-762BEE2E838F}" type="presOf" srcId="{53094319-1BFB-45D2-B288-7901901F2833}" destId="{8ABBBC2A-B01D-4821-8E22-9DFEE169A097}" srcOrd="0" destOrd="0" presId="urn:microsoft.com/office/officeart/2005/8/layout/cycle6"/>
    <dgm:cxn modelId="{2BE568B6-92CD-4947-839F-4E917A2184F7}" type="presOf" srcId="{2A888790-1660-4F6A-A6F4-77D6452F7F25}" destId="{C0F63F3E-B20F-4EA0-9409-624E273BE3A5}" srcOrd="0" destOrd="0" presId="urn:microsoft.com/office/officeart/2005/8/layout/cycle6"/>
    <dgm:cxn modelId="{9697FD11-79DF-46D9-A908-B15E15C9DD27}" srcId="{41C9EB21-3280-4CFA-B705-6B27C921FD85}" destId="{53094319-1BFB-45D2-B288-7901901F2833}" srcOrd="4" destOrd="0" parTransId="{780177D4-1A98-45F5-9155-E395C62382EE}" sibTransId="{75994DEA-88C4-4768-A840-1376CA603C58}"/>
    <dgm:cxn modelId="{B40EF20A-705E-4370-A5B8-233C9B7AE388}" type="presOf" srcId="{15F9A0F2-6DE1-4197-9C62-2547C51EAF3B}" destId="{153FA76A-F0F2-4C75-80D7-812277A1EDBF}" srcOrd="0" destOrd="0" presId="urn:microsoft.com/office/officeart/2005/8/layout/cycle6"/>
    <dgm:cxn modelId="{83B8015A-F40B-4C80-80C2-500594A374DD}" srcId="{41C9EB21-3280-4CFA-B705-6B27C921FD85}" destId="{FBB3F959-C47A-49D7-A488-7FD7B7ED107F}" srcOrd="1" destOrd="0" parTransId="{5199442A-AB41-44C9-A1DA-94074109E14B}" sibTransId="{0E832560-9A58-4478-9607-0AB99D4E4A0B}"/>
    <dgm:cxn modelId="{861987F5-12CD-4B0D-9954-EF26E6E0D6A4}" type="presOf" srcId="{1E350264-81E5-41BC-845B-D563084E3454}" destId="{8E862D61-AA19-457F-ACC1-97AD5D1AED29}" srcOrd="0" destOrd="0" presId="urn:microsoft.com/office/officeart/2005/8/layout/cycle6"/>
    <dgm:cxn modelId="{D3AE13D0-672A-4C05-921E-505F2E61ACD2}" type="presOf" srcId="{FD202C69-39C2-4732-8060-F71131AB2D0E}" destId="{48AA94F3-15A7-4671-BDD7-9594E7DF2FE5}" srcOrd="0" destOrd="0" presId="urn:microsoft.com/office/officeart/2005/8/layout/cycle6"/>
    <dgm:cxn modelId="{0529626E-400D-4E9E-8302-FDBD24B9ED5E}" type="presOf" srcId="{DA678B57-DC10-4577-9F4D-7D2DA891D40E}" destId="{1EBFB2B0-CD23-4D19-8D34-D2B8A25D766B}" srcOrd="0" destOrd="0" presId="urn:microsoft.com/office/officeart/2005/8/layout/cycle6"/>
    <dgm:cxn modelId="{8030ABE0-1EEA-4453-B02C-97A2FDE1C8A8}" type="presOf" srcId="{75994DEA-88C4-4768-A840-1376CA603C58}" destId="{ECE07E4E-9E2C-444E-86D6-6A4F41D48D72}" srcOrd="0" destOrd="0" presId="urn:microsoft.com/office/officeart/2005/8/layout/cycle6"/>
    <dgm:cxn modelId="{3DECC3BD-198A-460C-AFBD-1FAE4C87D961}" type="presOf" srcId="{FBB3F959-C47A-49D7-A488-7FD7B7ED107F}" destId="{E88BF689-F394-4A19-A2D3-62D39B8295A2}" srcOrd="0" destOrd="0" presId="urn:microsoft.com/office/officeart/2005/8/layout/cycle6"/>
    <dgm:cxn modelId="{11BF0B73-BA88-4499-BB51-51D4D2D3FAF6}" type="presParOf" srcId="{BD4483A1-9CBC-4BF6-97E7-C3F5A832F320}" destId="{BFD6D426-58A1-4964-9354-3D1F6B3C1866}" srcOrd="0" destOrd="0" presId="urn:microsoft.com/office/officeart/2005/8/layout/cycle6"/>
    <dgm:cxn modelId="{B3B6C593-2A30-4D04-8672-5C2CF0941A05}" type="presParOf" srcId="{BD4483A1-9CBC-4BF6-97E7-C3F5A832F320}" destId="{F78BF393-0871-4AEE-8EA1-C59738E6EB74}" srcOrd="1" destOrd="0" presId="urn:microsoft.com/office/officeart/2005/8/layout/cycle6"/>
    <dgm:cxn modelId="{CCA2B2B0-728A-458F-B70F-FD417CA2327F}" type="presParOf" srcId="{BD4483A1-9CBC-4BF6-97E7-C3F5A832F320}" destId="{1EBFB2B0-CD23-4D19-8D34-D2B8A25D766B}" srcOrd="2" destOrd="0" presId="urn:microsoft.com/office/officeart/2005/8/layout/cycle6"/>
    <dgm:cxn modelId="{AFB8486E-60A0-4BF4-B300-11C40CB0413B}" type="presParOf" srcId="{BD4483A1-9CBC-4BF6-97E7-C3F5A832F320}" destId="{E88BF689-F394-4A19-A2D3-62D39B8295A2}" srcOrd="3" destOrd="0" presId="urn:microsoft.com/office/officeart/2005/8/layout/cycle6"/>
    <dgm:cxn modelId="{A4E25C9C-E843-4438-B5C1-A1C00BC6213D}" type="presParOf" srcId="{BD4483A1-9CBC-4BF6-97E7-C3F5A832F320}" destId="{A5024AAF-B1C4-48E2-821D-39DDDD70F7A6}" srcOrd="4" destOrd="0" presId="urn:microsoft.com/office/officeart/2005/8/layout/cycle6"/>
    <dgm:cxn modelId="{CBFEA9B2-DACF-473D-92ED-16DDD9CC81F4}" type="presParOf" srcId="{BD4483A1-9CBC-4BF6-97E7-C3F5A832F320}" destId="{E2DC92C3-ACC4-42F4-8FA1-1A99A2D172D5}" srcOrd="5" destOrd="0" presId="urn:microsoft.com/office/officeart/2005/8/layout/cycle6"/>
    <dgm:cxn modelId="{C00EB89E-AF1D-422A-BB39-D040258DF701}" type="presParOf" srcId="{BD4483A1-9CBC-4BF6-97E7-C3F5A832F320}" destId="{48AA94F3-15A7-4671-BDD7-9594E7DF2FE5}" srcOrd="6" destOrd="0" presId="urn:microsoft.com/office/officeart/2005/8/layout/cycle6"/>
    <dgm:cxn modelId="{4548C9CD-2BC3-413C-8299-3EE2E71D1551}" type="presParOf" srcId="{BD4483A1-9CBC-4BF6-97E7-C3F5A832F320}" destId="{E8B623A5-56CB-4278-B4FB-F73FA5E24A62}" srcOrd="7" destOrd="0" presId="urn:microsoft.com/office/officeart/2005/8/layout/cycle6"/>
    <dgm:cxn modelId="{F02B6074-EF08-4981-9CFE-17FFBCD6D325}" type="presParOf" srcId="{BD4483A1-9CBC-4BF6-97E7-C3F5A832F320}" destId="{C0F63F3E-B20F-4EA0-9409-624E273BE3A5}" srcOrd="8" destOrd="0" presId="urn:microsoft.com/office/officeart/2005/8/layout/cycle6"/>
    <dgm:cxn modelId="{EDD0691D-F5DA-4DDA-A557-94C5757C4063}" type="presParOf" srcId="{BD4483A1-9CBC-4BF6-97E7-C3F5A832F320}" destId="{8E862D61-AA19-457F-ACC1-97AD5D1AED29}" srcOrd="9" destOrd="0" presId="urn:microsoft.com/office/officeart/2005/8/layout/cycle6"/>
    <dgm:cxn modelId="{4A379C2E-2485-44A3-AD54-0DE70E6D003D}" type="presParOf" srcId="{BD4483A1-9CBC-4BF6-97E7-C3F5A832F320}" destId="{0CE3C10E-BAF5-4508-8297-67958EB9D5A7}" srcOrd="10" destOrd="0" presId="urn:microsoft.com/office/officeart/2005/8/layout/cycle6"/>
    <dgm:cxn modelId="{34C0ECBA-900A-4109-A6BB-07EB69E85EE9}" type="presParOf" srcId="{BD4483A1-9CBC-4BF6-97E7-C3F5A832F320}" destId="{153FA76A-F0F2-4C75-80D7-812277A1EDBF}" srcOrd="11" destOrd="0" presId="urn:microsoft.com/office/officeart/2005/8/layout/cycle6"/>
    <dgm:cxn modelId="{36892C74-212B-4101-8469-92A94B4E7C65}" type="presParOf" srcId="{BD4483A1-9CBC-4BF6-97E7-C3F5A832F320}" destId="{8ABBBC2A-B01D-4821-8E22-9DFEE169A097}" srcOrd="12" destOrd="0" presId="urn:microsoft.com/office/officeart/2005/8/layout/cycle6"/>
    <dgm:cxn modelId="{F77C3478-322E-42B3-AA98-082ECF964E2E}" type="presParOf" srcId="{BD4483A1-9CBC-4BF6-97E7-C3F5A832F320}" destId="{756E9750-ED3E-470C-951E-75E3BE7B651C}" srcOrd="13" destOrd="0" presId="urn:microsoft.com/office/officeart/2005/8/layout/cycle6"/>
    <dgm:cxn modelId="{F2531B19-DE69-4D74-BFA2-1D65878DE5C5}" type="presParOf" srcId="{BD4483A1-9CBC-4BF6-97E7-C3F5A832F320}" destId="{ECE07E4E-9E2C-444E-86D6-6A4F41D48D7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6D426-58A1-4964-9354-3D1F6B3C1866}">
      <dsp:nvSpPr>
        <dsp:cNvPr id="0" name=""/>
        <dsp:cNvSpPr/>
      </dsp:nvSpPr>
      <dsp:spPr>
        <a:xfrm>
          <a:off x="3004247" y="473294"/>
          <a:ext cx="2619251" cy="180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Исправление ошибок (в любой период, после утверждения результатов ГКО)</a:t>
          </a:r>
          <a:endParaRPr lang="ru-RU" sz="1600" kern="1200" dirty="0"/>
        </a:p>
      </dsp:txBody>
      <dsp:txXfrm>
        <a:off x="3092152" y="561199"/>
        <a:ext cx="2443441" cy="1624925"/>
      </dsp:txXfrm>
    </dsp:sp>
    <dsp:sp modelId="{1EBFB2B0-CD23-4D19-8D34-D2B8A25D766B}">
      <dsp:nvSpPr>
        <dsp:cNvPr id="0" name=""/>
        <dsp:cNvSpPr/>
      </dsp:nvSpPr>
      <dsp:spPr>
        <a:xfrm>
          <a:off x="2103111" y="1656151"/>
          <a:ext cx="5463469" cy="5463469"/>
        </a:xfrm>
        <a:custGeom>
          <a:avLst/>
          <a:gdLst/>
          <a:ahLst/>
          <a:cxnLst/>
          <a:rect l="0" t="0" r="0" b="0"/>
          <a:pathLst>
            <a:path>
              <a:moveTo>
                <a:pt x="3531842" y="119800"/>
              </a:moveTo>
              <a:arcTo wR="2731734" hR="2731734" stAng="17221876" swAng="1488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BF689-F394-4A19-A2D3-62D39B8295A2}">
      <dsp:nvSpPr>
        <dsp:cNvPr id="0" name=""/>
        <dsp:cNvSpPr/>
      </dsp:nvSpPr>
      <dsp:spPr>
        <a:xfrm>
          <a:off x="5602266" y="2360871"/>
          <a:ext cx="2619251" cy="180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Установление кадастровой стоимости в размере рыночной (с 1 июля </a:t>
          </a:r>
          <a:r>
            <a:rPr lang="ru-RU" sz="1600" kern="1200" smtClean="0"/>
            <a:t>2022 года в любой период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5690171" y="2448776"/>
        <a:ext cx="2443441" cy="1624925"/>
      </dsp:txXfrm>
    </dsp:sp>
    <dsp:sp modelId="{E2DC92C3-ACC4-42F4-8FA1-1A99A2D172D5}">
      <dsp:nvSpPr>
        <dsp:cNvPr id="0" name=""/>
        <dsp:cNvSpPr/>
      </dsp:nvSpPr>
      <dsp:spPr>
        <a:xfrm>
          <a:off x="1359516" y="1490632"/>
          <a:ext cx="5463469" cy="5463469"/>
        </a:xfrm>
        <a:custGeom>
          <a:avLst/>
          <a:gdLst/>
          <a:ahLst/>
          <a:cxnLst/>
          <a:rect l="0" t="0" r="0" b="0"/>
          <a:pathLst>
            <a:path>
              <a:moveTo>
                <a:pt x="5462923" y="2677131"/>
              </a:moveTo>
              <a:arcTo wR="2731734" hR="2731734" stAng="21531280" swAng="7610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A94F3-15A7-4671-BDD7-9594E7DF2FE5}">
      <dsp:nvSpPr>
        <dsp:cNvPr id="0" name=""/>
        <dsp:cNvSpPr/>
      </dsp:nvSpPr>
      <dsp:spPr>
        <a:xfrm>
          <a:off x="4653556" y="4774865"/>
          <a:ext cx="2619251" cy="180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Декларации (в период сбора информации для проведения ГКО)</a:t>
          </a:r>
          <a:endParaRPr lang="ru-RU" sz="1600" kern="1200" dirty="0"/>
        </a:p>
      </dsp:txBody>
      <dsp:txXfrm>
        <a:off x="4741461" y="4862770"/>
        <a:ext cx="2443441" cy="1624925"/>
      </dsp:txXfrm>
    </dsp:sp>
    <dsp:sp modelId="{C0F63F3E-B20F-4EA0-9409-624E273BE3A5}">
      <dsp:nvSpPr>
        <dsp:cNvPr id="0" name=""/>
        <dsp:cNvSpPr/>
      </dsp:nvSpPr>
      <dsp:spPr>
        <a:xfrm>
          <a:off x="1371887" y="756394"/>
          <a:ext cx="5463469" cy="5463469"/>
        </a:xfrm>
        <a:custGeom>
          <a:avLst/>
          <a:gdLst/>
          <a:ahLst/>
          <a:cxnLst/>
          <a:rect l="0" t="0" r="0" b="0"/>
          <a:pathLst>
            <a:path>
              <a:moveTo>
                <a:pt x="3275416" y="5408819"/>
              </a:moveTo>
              <a:arcTo wR="2731734" hR="2731734" stAng="4711205" swAng="7887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62D61-AA19-457F-ACC1-97AD5D1AED29}">
      <dsp:nvSpPr>
        <dsp:cNvPr id="0" name=""/>
        <dsp:cNvSpPr/>
      </dsp:nvSpPr>
      <dsp:spPr>
        <a:xfrm>
          <a:off x="1398562" y="4774865"/>
          <a:ext cx="2619251" cy="180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Замечания к проекту отчета  (не менее 30 дней после опубликования Проекта отчета)</a:t>
          </a:r>
          <a:endParaRPr lang="ru-RU" sz="1600" kern="1200" dirty="0"/>
        </a:p>
      </dsp:txBody>
      <dsp:txXfrm>
        <a:off x="1486467" y="4862770"/>
        <a:ext cx="2443441" cy="1624925"/>
      </dsp:txXfrm>
    </dsp:sp>
    <dsp:sp modelId="{153FA76A-F0F2-4C75-80D7-812277A1EDBF}">
      <dsp:nvSpPr>
        <dsp:cNvPr id="0" name=""/>
        <dsp:cNvSpPr/>
      </dsp:nvSpPr>
      <dsp:spPr>
        <a:xfrm>
          <a:off x="1782954" y="1125185"/>
          <a:ext cx="5463469" cy="5463469"/>
        </a:xfrm>
        <a:custGeom>
          <a:avLst/>
          <a:gdLst/>
          <a:ahLst/>
          <a:cxnLst/>
          <a:rect l="0" t="0" r="0" b="0"/>
          <a:pathLst>
            <a:path>
              <a:moveTo>
                <a:pt x="156738" y="3643749"/>
              </a:moveTo>
              <a:arcTo wR="2731734" hR="2731734" stAng="9629810" swAng="7780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BBC2A-B01D-4821-8E22-9DFEE169A097}">
      <dsp:nvSpPr>
        <dsp:cNvPr id="0" name=""/>
        <dsp:cNvSpPr/>
      </dsp:nvSpPr>
      <dsp:spPr>
        <a:xfrm>
          <a:off x="406229" y="2360878"/>
          <a:ext cx="2619251" cy="180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Уточнение характеристик в ЕГРН (в любой период)</a:t>
          </a:r>
          <a:endParaRPr lang="ru-RU" sz="1600" kern="1200" dirty="0"/>
        </a:p>
      </dsp:txBody>
      <dsp:txXfrm>
        <a:off x="494134" y="2448783"/>
        <a:ext cx="2443441" cy="1624925"/>
      </dsp:txXfrm>
    </dsp:sp>
    <dsp:sp modelId="{ECE07E4E-9E2C-444E-86D6-6A4F41D48D72}">
      <dsp:nvSpPr>
        <dsp:cNvPr id="0" name=""/>
        <dsp:cNvSpPr/>
      </dsp:nvSpPr>
      <dsp:spPr>
        <a:xfrm>
          <a:off x="811454" y="1845139"/>
          <a:ext cx="5463469" cy="5463469"/>
        </a:xfrm>
        <a:custGeom>
          <a:avLst/>
          <a:gdLst/>
          <a:ahLst/>
          <a:cxnLst/>
          <a:rect l="0" t="0" r="0" b="0"/>
          <a:pathLst>
            <a:path>
              <a:moveTo>
                <a:pt x="1143702" y="509004"/>
              </a:moveTo>
              <a:arcTo wR="2731734" hR="2731734" stAng="14067362" swAng="14353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6D426-58A1-4964-9354-3D1F6B3C1866}">
      <dsp:nvSpPr>
        <dsp:cNvPr id="0" name=""/>
        <dsp:cNvSpPr/>
      </dsp:nvSpPr>
      <dsp:spPr>
        <a:xfrm>
          <a:off x="3004247" y="473294"/>
          <a:ext cx="2619251" cy="180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Исправление ошибок (в любой период, после утверждения результатов ГКО)</a:t>
          </a:r>
          <a:endParaRPr lang="ru-RU" sz="1600" kern="1200" dirty="0"/>
        </a:p>
      </dsp:txBody>
      <dsp:txXfrm>
        <a:off x="3092152" y="561199"/>
        <a:ext cx="2443441" cy="1624925"/>
      </dsp:txXfrm>
    </dsp:sp>
    <dsp:sp modelId="{1EBFB2B0-CD23-4D19-8D34-D2B8A25D766B}">
      <dsp:nvSpPr>
        <dsp:cNvPr id="0" name=""/>
        <dsp:cNvSpPr/>
      </dsp:nvSpPr>
      <dsp:spPr>
        <a:xfrm>
          <a:off x="2103111" y="1656151"/>
          <a:ext cx="5463469" cy="5463469"/>
        </a:xfrm>
        <a:custGeom>
          <a:avLst/>
          <a:gdLst/>
          <a:ahLst/>
          <a:cxnLst/>
          <a:rect l="0" t="0" r="0" b="0"/>
          <a:pathLst>
            <a:path>
              <a:moveTo>
                <a:pt x="3531842" y="119800"/>
              </a:moveTo>
              <a:arcTo wR="2731734" hR="2731734" stAng="17221876" swAng="1488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BF689-F394-4A19-A2D3-62D39B8295A2}">
      <dsp:nvSpPr>
        <dsp:cNvPr id="0" name=""/>
        <dsp:cNvSpPr/>
      </dsp:nvSpPr>
      <dsp:spPr>
        <a:xfrm>
          <a:off x="5602266" y="2360871"/>
          <a:ext cx="2619251" cy="180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Установление кадастровой стоимости в размере рыночной (с 1 июля </a:t>
          </a:r>
          <a:r>
            <a:rPr lang="ru-RU" sz="1600" kern="1200" smtClean="0"/>
            <a:t>2022 года в любой период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5690171" y="2448776"/>
        <a:ext cx="2443441" cy="1624925"/>
      </dsp:txXfrm>
    </dsp:sp>
    <dsp:sp modelId="{E2DC92C3-ACC4-42F4-8FA1-1A99A2D172D5}">
      <dsp:nvSpPr>
        <dsp:cNvPr id="0" name=""/>
        <dsp:cNvSpPr/>
      </dsp:nvSpPr>
      <dsp:spPr>
        <a:xfrm>
          <a:off x="1359516" y="1490632"/>
          <a:ext cx="5463469" cy="5463469"/>
        </a:xfrm>
        <a:custGeom>
          <a:avLst/>
          <a:gdLst/>
          <a:ahLst/>
          <a:cxnLst/>
          <a:rect l="0" t="0" r="0" b="0"/>
          <a:pathLst>
            <a:path>
              <a:moveTo>
                <a:pt x="5462923" y="2677131"/>
              </a:moveTo>
              <a:arcTo wR="2731734" hR="2731734" stAng="21531280" swAng="7610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A94F3-15A7-4671-BDD7-9594E7DF2FE5}">
      <dsp:nvSpPr>
        <dsp:cNvPr id="0" name=""/>
        <dsp:cNvSpPr/>
      </dsp:nvSpPr>
      <dsp:spPr>
        <a:xfrm>
          <a:off x="4653556" y="4774865"/>
          <a:ext cx="2619251" cy="180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Декларации (в период сбора информации для проведения ГКО)</a:t>
          </a:r>
          <a:endParaRPr lang="ru-RU" sz="1600" kern="1200" dirty="0"/>
        </a:p>
      </dsp:txBody>
      <dsp:txXfrm>
        <a:off x="4741461" y="4862770"/>
        <a:ext cx="2443441" cy="1624925"/>
      </dsp:txXfrm>
    </dsp:sp>
    <dsp:sp modelId="{C0F63F3E-B20F-4EA0-9409-624E273BE3A5}">
      <dsp:nvSpPr>
        <dsp:cNvPr id="0" name=""/>
        <dsp:cNvSpPr/>
      </dsp:nvSpPr>
      <dsp:spPr>
        <a:xfrm>
          <a:off x="1371887" y="756394"/>
          <a:ext cx="5463469" cy="5463469"/>
        </a:xfrm>
        <a:custGeom>
          <a:avLst/>
          <a:gdLst/>
          <a:ahLst/>
          <a:cxnLst/>
          <a:rect l="0" t="0" r="0" b="0"/>
          <a:pathLst>
            <a:path>
              <a:moveTo>
                <a:pt x="3275416" y="5408819"/>
              </a:moveTo>
              <a:arcTo wR="2731734" hR="2731734" stAng="4711205" swAng="7887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62D61-AA19-457F-ACC1-97AD5D1AED29}">
      <dsp:nvSpPr>
        <dsp:cNvPr id="0" name=""/>
        <dsp:cNvSpPr/>
      </dsp:nvSpPr>
      <dsp:spPr>
        <a:xfrm>
          <a:off x="1398562" y="4774865"/>
          <a:ext cx="2619251" cy="180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Замечания к проекту отчета  </a:t>
          </a:r>
          <a:r>
            <a:rPr lang="ru-RU" sz="1600" kern="1200" dirty="0" smtClean="0"/>
            <a:t>(не менее 30 </a:t>
          </a:r>
          <a:r>
            <a:rPr lang="ru-RU" sz="1600" kern="1200" dirty="0" smtClean="0"/>
            <a:t>дней после опубликования Проекта отчета)</a:t>
          </a:r>
          <a:endParaRPr lang="ru-RU" sz="1600" kern="1200" dirty="0"/>
        </a:p>
      </dsp:txBody>
      <dsp:txXfrm>
        <a:off x="1486467" y="4862770"/>
        <a:ext cx="2443441" cy="1624925"/>
      </dsp:txXfrm>
    </dsp:sp>
    <dsp:sp modelId="{153FA76A-F0F2-4C75-80D7-812277A1EDBF}">
      <dsp:nvSpPr>
        <dsp:cNvPr id="0" name=""/>
        <dsp:cNvSpPr/>
      </dsp:nvSpPr>
      <dsp:spPr>
        <a:xfrm>
          <a:off x="1782954" y="1125185"/>
          <a:ext cx="5463469" cy="5463469"/>
        </a:xfrm>
        <a:custGeom>
          <a:avLst/>
          <a:gdLst/>
          <a:ahLst/>
          <a:cxnLst/>
          <a:rect l="0" t="0" r="0" b="0"/>
          <a:pathLst>
            <a:path>
              <a:moveTo>
                <a:pt x="156738" y="3643749"/>
              </a:moveTo>
              <a:arcTo wR="2731734" hR="2731734" stAng="9629810" swAng="7780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BBC2A-B01D-4821-8E22-9DFEE169A097}">
      <dsp:nvSpPr>
        <dsp:cNvPr id="0" name=""/>
        <dsp:cNvSpPr/>
      </dsp:nvSpPr>
      <dsp:spPr>
        <a:xfrm>
          <a:off x="406229" y="2360878"/>
          <a:ext cx="2619251" cy="180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Уточнение характеристик в ЕГРН (в любой период)</a:t>
          </a:r>
          <a:endParaRPr lang="ru-RU" sz="1600" kern="1200" dirty="0"/>
        </a:p>
      </dsp:txBody>
      <dsp:txXfrm>
        <a:off x="494134" y="2448783"/>
        <a:ext cx="2443441" cy="1624925"/>
      </dsp:txXfrm>
    </dsp:sp>
    <dsp:sp modelId="{ECE07E4E-9E2C-444E-86D6-6A4F41D48D72}">
      <dsp:nvSpPr>
        <dsp:cNvPr id="0" name=""/>
        <dsp:cNvSpPr/>
      </dsp:nvSpPr>
      <dsp:spPr>
        <a:xfrm>
          <a:off x="811454" y="1845139"/>
          <a:ext cx="5463469" cy="5463469"/>
        </a:xfrm>
        <a:custGeom>
          <a:avLst/>
          <a:gdLst/>
          <a:ahLst/>
          <a:cxnLst/>
          <a:rect l="0" t="0" r="0" b="0"/>
          <a:pathLst>
            <a:path>
              <a:moveTo>
                <a:pt x="1143702" y="509004"/>
              </a:moveTo>
              <a:arcTo wR="2731734" hR="2731734" stAng="14067362" swAng="14353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1490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882522" eaLnBrk="0" hangingPunct="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5623551" y="0"/>
            <a:ext cx="4301490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882522" eaLnBrk="0" hangingPunct="0">
              <a:defRPr sz="1300"/>
            </a:lvl1pPr>
          </a:lstStyle>
          <a:p>
            <a:pPr>
              <a:defRPr/>
            </a:pPr>
            <a:fld id="{32036BDF-1AF4-4DBD-84AC-05BBCAF5C0F1}" type="datetimeFigureOut">
              <a:rPr lang="ru-RU"/>
              <a:pPr>
                <a:defRPr/>
              </a:pPr>
              <a:t>28.07.2023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6458032"/>
            <a:ext cx="4301490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882522" eaLnBrk="0" hangingPunct="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5623551" y="6458032"/>
            <a:ext cx="4301490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882522" eaLnBrk="0" hangingPunct="0">
              <a:defRPr sz="1300"/>
            </a:lvl1pPr>
          </a:lstStyle>
          <a:p>
            <a:pPr>
              <a:defRPr/>
            </a:pPr>
            <a:fld id="{85D5FE21-5B97-4B18-AF54-460E8D12A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0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1490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882522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623551" y="0"/>
            <a:ext cx="4301490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882522">
              <a:defRPr sz="1300"/>
            </a:lvl1pPr>
          </a:lstStyle>
          <a:p>
            <a:pPr>
              <a:defRPr/>
            </a:pPr>
            <a:fld id="{8BD6F4B2-5773-4557-95E1-69C2A32DFDC6}" type="datetimeFigureOut">
              <a:rPr lang="ru-RU"/>
              <a:pPr>
                <a:defRPr/>
              </a:pPr>
              <a:t>28.07.2023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11175"/>
            <a:ext cx="33972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9" tIns="49885" rIns="99769" bIns="4988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93143" y="3228216"/>
            <a:ext cx="7940352" cy="305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458031"/>
            <a:ext cx="4301490" cy="3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882522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23551" y="6458031"/>
            <a:ext cx="4301490" cy="3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882522">
              <a:defRPr sz="1300"/>
            </a:lvl1pPr>
          </a:lstStyle>
          <a:p>
            <a:pPr>
              <a:defRPr/>
            </a:pPr>
            <a:fld id="{D9DB6C2B-8BB0-4EBA-BB42-F327C60B08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966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BD8DE-A567-4BBB-A5F9-1465AE52F639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D393-4758-4EBF-BE6F-F768F3F5D240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328A6-8BD8-4B56-AA93-4F28588362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6E91-68F7-43DD-B892-02772D84129B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5B0B-DE1E-4126-9623-8F9F04F9D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19FC-4AF3-407D-84FC-C99B9D91015B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BB14-0320-4F6F-95E3-68DFF21B0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7023-4F2C-42AA-8098-354D22E19053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3853-8C9D-4787-875E-B2CCFA1A98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2832-AE60-40D8-B49B-EF1B84C0B637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481A-662C-4B1D-B2F2-3B14CFB30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B8B2-64E7-4954-967F-B77D0ADEAF79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1489-049E-4F4D-963C-A4821AE053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21EE-76F0-4BC5-AB95-D83C16E7444C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BDA8-B125-4ED4-BFD0-D4A68B953B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4903-553B-41F7-A878-96F3FD5B34A0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FCFD-660B-47AC-882C-CECBD26456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8049-6D8A-4BB2-B093-E0CDAF98AF28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BCF2-0CA6-4F4B-8F2D-46178EC2D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C15A-C6C1-4B42-8B26-293A3076EB58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7055-108B-4C88-A213-034848CF03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3ED8-DAF0-4DC0-AC09-99916AEF2F5D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CC8B-A9A9-45CD-929D-7E407D7083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E25D-3564-4758-8D8D-873CD2C8DFF1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A106-B42E-441C-A56F-837AE50EE9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ABFD-50AA-4E85-920F-C7DD5A7F047E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7CFD-A8A2-4BE8-B6A4-242F8E7DDD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D103-72B6-41AF-9A66-CC13E052E4EF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3F5C-42F2-4FCF-8501-27BB19C835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9BA1-F70C-4ED9-8691-547A48136560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DAD0-8B4F-4036-92AD-90BE6AD07C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CA93-9EE5-42A2-AD76-6540F08ACDF5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F717-5BFE-4146-821B-D811AF3F6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136C-3BB4-4F13-92F5-974E62B99978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C698-7927-4718-A459-650E7D24B7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254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A9B55-02BE-4B18-AF8E-CDCC18578EA8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3EF7-F394-47A5-BD91-CF447B5C54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084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1EC802-8B29-4877-AAFB-479538133219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91D4-015E-4D1E-98E2-4508323210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160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978B-0EA3-415C-B802-7CE009D3EC7E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8A54-433B-46D4-9FA5-864A5BCD9E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921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64B6-FA54-43CD-A31C-E5AB1BC7E008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DB325-6167-4B36-BCF5-1720926942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635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8C28-7FA6-4D3B-B864-376688121DCD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497A5-8639-4263-9B8D-F4C6E90F28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3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CA89-3848-478C-B297-7171A4F77FD8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0308-FE42-4CC5-A223-39DF7F87E4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E8F6-D42E-4BD9-BB88-E7B31ADF32E1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95DF-B2C0-48B7-B2FF-9178989E03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317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6D04-B08D-478A-B4D0-57DC1CEB510E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382B-1DB1-46D6-83BB-E077668BE8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759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AA3D6-23F6-4445-87B5-B01D0D7CA732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D908-9DF8-4792-992C-5F5E821046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756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1430-EC53-42BE-8026-365082A00111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FEDC-B7FA-4E69-AE1F-F36D8804D3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269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A8C9-4AA4-4956-BCB3-D6950E66502F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CDF2-9FA5-47E0-B476-BF84F35CAA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4727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66D4-E2F9-465F-9B7E-12C66B36FF33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A148-AF24-488F-8880-94F2511DAB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4308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D82D-C9BF-4021-8F4F-90D1D4C2C5CC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4AE87-6E1B-4E15-9710-B39E08E776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3206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5B47-DA67-4D4A-B2AA-52F4377249D8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9FD1-244E-449A-966C-014632D4F1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291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2FDD2-7B0D-495A-BDB5-A3E505F0A9D7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AB06E-AE97-40E1-94FD-E274765A3B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6116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18A3-5932-4D0A-B0C8-86B5D83507B2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1404-3F87-4F9D-8DF3-042731E63B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26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D29F-44BF-4217-8AE3-508E8819B412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BAC0-EEB9-4E20-BB76-5E16F9D84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D369-1C05-4667-9E6B-1EF97AAB5ADB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F3EE-9F72-4C6A-A0CA-9EFD978158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5669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01CF-4220-498B-A60D-B904310B056A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9BC0-6B6F-43DB-BD8C-2FC480E9C3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9769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FD88-4CD6-40BA-9A85-E0F03D3B5900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0167-0F6C-424E-AA67-9FD2684457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5592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32C1-8FEE-47A0-8B86-6C56EF6FB396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6C7AE-2A9F-48BD-A49D-66090D4DAD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130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C7C1-8577-40C1-BC8F-85B4187C3CB9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328DC-5D03-40EC-8C70-5678078AEF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17542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7795-8E32-4C33-A603-32DA938351B5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F36D-6D45-4AF4-9663-72BF368BBA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008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CF37-F234-49F3-AE2D-1FFEEDF8270B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CFC1-B523-4B99-8457-473E8608F3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4735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9F9D4-CABC-4096-8E61-6FFBA03FFB61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D7A3-6143-4BF8-8589-A7FB673658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1240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6AB9-3F1C-45CC-A515-09EB28E6FCA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3853-8C9D-4787-875E-B2CCFA1A986E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40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FAAE-45C7-4A26-AC0A-D0A295BC1F2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481A-662C-4B1D-B2F2-3B14CFB30C85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058F-455E-45B8-8950-1CFFD01D8EDF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D44B-345F-4039-AE6A-8F8583AD67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4E92-BB0B-411A-A670-FB880BB0E42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1489-049E-4F4D-963C-A4821AE05352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68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F6C-1228-4B76-B740-95526CCD3B2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BDA8-B125-4ED4-BFD0-D4A68B953B64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55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FEC5E-1C35-4D5E-85A2-BE78A1929A5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FCFD-660B-47AC-882C-CECBD26456AC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37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38FD-0921-4E80-9AE9-21F84696DCC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BCF2-0CA6-4F4B-8F2D-46178EC2D708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83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1DB2-A913-48E3-BBE6-3D547A7C063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7055-108B-4C88-A213-034848CF03E9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66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3729-7A3B-4BA9-9286-11CABD22F40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CC8B-A9A9-45CD-929D-7E407D708393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2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E535-1E2B-4063-9061-39085A76BA8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7CFD-A8A2-4BE8-B6A4-242F8E7DDDC9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05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FC12-F177-4CEB-B1C8-FCC9F6B99DD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3F5C-42F2-4FCF-8501-27BB19C83538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227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AD63-2E7E-4CCC-80C0-AD3E368F94E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DAD0-8B4F-4036-92AD-90BE6AD07C0C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64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5BBB5-6022-429E-9FE3-61E91B01A56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F717-5BFE-4146-821B-D811AF3F610E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3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206F5-07D7-4ED9-8025-1919FE0D0E49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EF09-BB0D-4C08-861B-7E10A97341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84D3-E683-4ECA-A9F2-DBC6BB6E186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3853-8C9D-4787-875E-B2CCFA1A986E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624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5FCF-695A-4697-9AA5-2981215FEC2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481A-662C-4B1D-B2F2-3B14CFB30C85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69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D0C5-B16F-4DF3-8F8D-A89932FC18C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1489-049E-4F4D-963C-A4821AE05352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3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333D-2C26-400E-8362-703CFFE3D55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BDA8-B125-4ED4-BFD0-D4A68B953B64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07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2EEB-5993-4DD5-AEB5-15DB7471CDF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FCFD-660B-47AC-882C-CECBD26456AC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354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FBED-A87C-4418-8481-B8C9EE39AC1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BCF2-0CA6-4F4B-8F2D-46178EC2D708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97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9681-F859-4F4E-B256-6A2690CD694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7055-108B-4C88-A213-034848CF03E9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14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7480-282E-4609-8290-D90B9492BA7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CC8B-A9A9-45CD-929D-7E407D708393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474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868B-FA5D-429C-9360-C05EB522217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7CFD-A8A2-4BE8-B6A4-242F8E7DDDC9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604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BAD2-9145-45E8-BA4B-22FFE8D0ECE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3F5C-42F2-4FCF-8501-27BB19C83538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CEB5-0036-4AD0-BEEA-1E6C34ECF0E9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4C0A-EE94-40AA-944F-8167373D8D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E87C-B137-4B81-8378-74085A33298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DAD0-8B4F-4036-92AD-90BE6AD07C0C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492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C459-A85C-4E2F-8E75-351C6EA49EC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F717-5BFE-4146-821B-D811AF3F610E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32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895D-0974-4716-9A80-93EB5F242F1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3853-8C9D-4787-875E-B2CCFA1A986E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169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B081-7E35-42F5-BE2A-D2C43E51616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481A-662C-4B1D-B2F2-3B14CFB30C85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075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78F8-E3CC-4A79-A910-6D1CC949447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1489-049E-4F4D-963C-A4821AE05352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0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671F-B50C-42DC-9C45-166215671E4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BDA8-B125-4ED4-BFD0-D4A68B953B64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90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BDD8-2516-4881-A0DB-E80A9586E09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FCFD-660B-47AC-882C-CECBD26456AC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081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F564-1B60-41BA-A23B-CE811618E35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BCF2-0CA6-4F4B-8F2D-46178EC2D708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60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A6D1-0491-4438-BE0F-BC2A820CA0A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7055-108B-4C88-A213-034848CF03E9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31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16ED-5A87-42FE-9CD5-3B276510F1C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CC8B-A9A9-45CD-929D-7E407D708393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6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23B9-E8FB-4064-80E7-2CF723D16205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0D660-8A02-4229-A40A-1FA02956A5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4FA6-94AC-4F1E-9992-433398918B0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7CFD-A8A2-4BE8-B6A4-242F8E7DDDC9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98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62AF-051C-4839-AE5A-11871CDCB8D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3F5C-42F2-4FCF-8501-27BB19C83538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784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4FBE-CA1F-46CC-8519-870CAAFFA57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DAD0-8B4F-4036-92AD-90BE6AD07C0C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661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1C6B-DFD3-4B92-9821-0AADF125419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F717-5BFE-4146-821B-D811AF3F610E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8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42BA-53A2-4FDE-96A6-1737A3C5CB81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29A30-67B7-4CB7-85C7-1D8BCF7E21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3FBB241-E1E5-4471-BE9B-A743038163A9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4D4B120-0C57-433D-826D-58111CA24A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2" r:id="rId1"/>
    <p:sldLayoutId id="2147484641" r:id="rId2"/>
    <p:sldLayoutId id="2147484640" r:id="rId3"/>
    <p:sldLayoutId id="2147484639" r:id="rId4"/>
    <p:sldLayoutId id="2147484638" r:id="rId5"/>
    <p:sldLayoutId id="2147484637" r:id="rId6"/>
    <p:sldLayoutId id="2147484636" r:id="rId7"/>
    <p:sldLayoutId id="2147484635" r:id="rId8"/>
    <p:sldLayoutId id="2147484634" r:id="rId9"/>
    <p:sldLayoutId id="2147484633" r:id="rId10"/>
    <p:sldLayoutId id="21474846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0" hangingPunc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7010C69-9BDA-4042-A6D7-D923DA9654E6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0" hangingPunc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C3C5107-CA3D-49FB-83E4-364BD39296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2" r:id="rId2"/>
    <p:sldLayoutId id="2147484654" r:id="rId3"/>
    <p:sldLayoutId id="2147484651" r:id="rId4"/>
    <p:sldLayoutId id="2147484650" r:id="rId5"/>
    <p:sldLayoutId id="2147484649" r:id="rId6"/>
    <p:sldLayoutId id="2147484648" r:id="rId7"/>
    <p:sldLayoutId id="2147484647" r:id="rId8"/>
    <p:sldLayoutId id="2147484646" r:id="rId9"/>
    <p:sldLayoutId id="2147484645" r:id="rId10"/>
    <p:sldLayoutId id="2147484644" r:id="rId11"/>
    <p:sldLayoutId id="2147484643" r:id="rId12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6519B95C-5166-4DB7-BB13-9B5F309D902A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52D483DE-EDDC-47EA-ABFD-E2E07F7062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9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  <p:sldLayoutId id="2147484667" r:id="rId12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34917CF5-4E95-4E58-9346-B2985BB1F173}" type="datetime1">
              <a:rPr lang="ru-RU" smtClean="0"/>
              <a:t>28.07.2023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95959"/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 eaLnBrk="0" hangingPunct="0">
              <a:defRPr/>
            </a:pPr>
            <a:fld id="{122444F6-C6DF-43A3-BD14-798FC39ACE22}" type="slidenum">
              <a:rPr lang="ru-RU" altLang="ru-RU"/>
              <a:pPr eaLnBrk="0" hangingPunct="0">
                <a:defRPr/>
              </a:pPr>
              <a:t>‹#›</a:t>
            </a:fld>
            <a:endParaRPr lang="ru-RU" alt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5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0" hangingPunc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9BE028C-488E-4C48-A913-EB2121F15B3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0" hangingPunc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C3C5107-CA3D-49FB-83E4-364BD392966B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9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  <p:sldLayoutId id="2147484693" r:id="rId12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0" hangingPunc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934B66D9-E643-4CC0-BD21-62AD00F9A81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0" hangingPunc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C3C5107-CA3D-49FB-83E4-364BD392966B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5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0" hangingPunc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74D97494-D83D-457F-8660-D55BCA2FEF5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28.07.2023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0" hangingPunc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C3C5107-CA3D-49FB-83E4-364BD392966B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8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  <p:sldLayoutId id="2147484719" r:id="rId12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 txBox="1">
            <a:spLocks/>
          </p:cNvSpPr>
          <p:nvPr/>
        </p:nvSpPr>
        <p:spPr bwMode="auto">
          <a:xfrm>
            <a:off x="332314" y="2060574"/>
            <a:ext cx="8277225" cy="288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altLang="ru-RU" sz="2800" dirty="0">
                <a:solidFill>
                  <a:srgbClr val="0070C0"/>
                </a:solidFill>
                <a:latin typeface="Arial" charset="0"/>
              </a:rPr>
              <a:t>Механизм </a:t>
            </a:r>
            <a:r>
              <a:rPr lang="ru-RU" altLang="ru-RU" sz="2800" dirty="0" smtClean="0">
                <a:solidFill>
                  <a:srgbClr val="0070C0"/>
                </a:solidFill>
                <a:latin typeface="Arial" charset="0"/>
              </a:rPr>
              <a:t>изменения кадастровой </a:t>
            </a:r>
            <a:r>
              <a:rPr lang="ru-RU" altLang="ru-RU" sz="2800" dirty="0">
                <a:solidFill>
                  <a:srgbClr val="0070C0"/>
                </a:solidFill>
                <a:latin typeface="Arial" charset="0"/>
              </a:rPr>
              <a:t>стоимости объектов </a:t>
            </a:r>
            <a:r>
              <a:rPr lang="ru-RU" altLang="ru-RU" sz="2800" dirty="0" smtClean="0">
                <a:solidFill>
                  <a:srgbClr val="0070C0"/>
                </a:solidFill>
                <a:latin typeface="Arial" charset="0"/>
              </a:rPr>
              <a:t>недвижимости.</a:t>
            </a:r>
            <a:endParaRPr lang="ru-RU" altLang="ru-RU" sz="2800" dirty="0">
              <a:solidFill>
                <a:srgbClr val="0070C0"/>
              </a:solidFill>
              <a:latin typeface="Arial" charset="0"/>
            </a:endParaRPr>
          </a:p>
          <a:p>
            <a:pPr algn="ctr"/>
            <a:endParaRPr lang="ru-RU" altLang="ru-RU" sz="2800" dirty="0" smtClean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altLang="ru-RU" sz="2800" dirty="0" smtClean="0">
                <a:solidFill>
                  <a:srgbClr val="0070C0"/>
                </a:solidFill>
                <a:latin typeface="Arial" charset="0"/>
              </a:rPr>
              <a:t>Новый тур ГКО объектов капитального строительства в 2023 году.</a:t>
            </a: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107950" y="5445125"/>
            <a:ext cx="8497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600" b="1" dirty="0">
                <a:latin typeface="Arial" charset="0"/>
              </a:rPr>
              <a:t>Начальник отдела </a:t>
            </a:r>
            <a:r>
              <a:rPr lang="ru-RU" altLang="ru-RU" sz="1600" b="1" dirty="0" smtClean="0">
                <a:latin typeface="Arial" charset="0"/>
              </a:rPr>
              <a:t>оценки</a:t>
            </a:r>
            <a:endParaRPr lang="ru-RU" altLang="ru-RU" sz="1600" b="1" dirty="0">
              <a:latin typeface="Arial" charset="0"/>
            </a:endParaRPr>
          </a:p>
          <a:p>
            <a:pPr algn="r"/>
            <a:r>
              <a:rPr lang="ru-RU" altLang="ru-RU" sz="1600" b="1" dirty="0">
                <a:latin typeface="Arial" charset="0"/>
              </a:rPr>
              <a:t>Хацкевич Ольга Александровна</a:t>
            </a: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4067175" y="6165850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 dirty="0">
                <a:latin typeface="Arial" charset="0"/>
              </a:rPr>
              <a:t>Томск </a:t>
            </a:r>
            <a:r>
              <a:rPr lang="ru-RU" altLang="ru-RU" sz="1000" dirty="0" smtClean="0">
                <a:latin typeface="Arial" charset="0"/>
              </a:rPr>
              <a:t>2023</a:t>
            </a:r>
            <a:endParaRPr lang="ru-RU" altLang="ru-RU" sz="1000" dirty="0">
              <a:latin typeface="Arial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15913"/>
            <a:ext cx="6772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2388" y="292100"/>
            <a:ext cx="1171575" cy="116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B9147-A533-49B9-902C-5A4EBA7F02B0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10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9C4EB323-7C72-423C-A581-F421646152F4}" type="slidenum">
              <a:rPr lang="ru-RU" alt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eaLnBrk="0" hangingPunct="0">
                <a:defRPr/>
              </a:pPr>
              <a:t>10</a:t>
            </a:fld>
            <a:endParaRPr lang="ru-RU" altLang="ru-RU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1EA3E291-DEF1-4CCA-ACEB-FF63011C2AAD}" type="slidenum">
              <a:rPr lang="ru-RU" alt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eaLnBrk="0" hangingPunct="0">
                <a:defRPr/>
              </a:pPr>
              <a:t>10</a:t>
            </a:fld>
            <a:endParaRPr lang="ru-RU" altLang="ru-RU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23850" y="268288"/>
            <a:ext cx="8424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</a:rPr>
              <a:t>В </a:t>
            </a:r>
            <a:r>
              <a:rPr lang="ru-RU" altLang="ru-RU" b="1" dirty="0">
                <a:latin typeface="Times New Roman" pitchFamily="18" charset="0"/>
              </a:rPr>
              <a:t>качестве основной исходной информации по ОКС </a:t>
            </a:r>
            <a:r>
              <a:rPr lang="ru-RU" altLang="ru-RU" b="1" dirty="0" smtClean="0">
                <a:latin typeface="Times New Roman" pitchFamily="18" charset="0"/>
              </a:rPr>
              <a:t>в </a:t>
            </a:r>
            <a:r>
              <a:rPr lang="ru-RU" altLang="ru-RU" b="1" dirty="0">
                <a:latin typeface="Times New Roman" pitchFamily="18" charset="0"/>
              </a:rPr>
              <a:t>кадастровой оценке используются данные из перечня Росреестра (выгружаемые из ЕГРН):</a:t>
            </a:r>
            <a:endParaRPr lang="ru-RU" altLang="ru-RU" b="1" i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288" y="914619"/>
            <a:ext cx="8229600" cy="23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Наименование объекта;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Адрес;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Код назначения;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Площадь;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Материал стен;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Этажность (в том числе подземная);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Год строительства / ввода в эксплуатацию.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i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76250" y="3324148"/>
            <a:ext cx="8424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</a:rPr>
              <a:t>Прочие источники информации для установления характеристик объектов недвижимости для целей ГКО:</a:t>
            </a:r>
            <a:endParaRPr lang="ru-RU" altLang="ru-RU" b="1" i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95882" y="3912039"/>
            <a:ext cx="8229600" cy="26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Информация с официальных ответов Администраций муниципальных образований;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Публичные данные сайта Росреестра;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Интернет-порталы по рынку недвижимости;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Открытые публичные источники, связанные с картографическим материалом;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Информация обслуживающих организаций;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err="1" smtClean="0">
                <a:solidFill>
                  <a:srgbClr val="0070C0"/>
                </a:solidFill>
                <a:latin typeface="Times New Roman" pitchFamily="18" charset="0"/>
              </a:rPr>
              <a:t>Госстатистика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59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B9147-A533-49B9-902C-5A4EBA7F02B0}" type="slidenum">
              <a:rPr lang="ru-RU" altLang="ru-RU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9C4EB323-7C72-423C-A581-F421646152F4}" type="slidenum">
              <a:rPr lang="ru-RU" alt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11</a:t>
            </a:fld>
            <a:endParaRPr lang="ru-RU" altLang="ru-RU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1EA3E291-DEF1-4CCA-ACEB-FF63011C2AAD}" type="slidenum">
              <a:rPr lang="ru-RU" alt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11</a:t>
            </a:fld>
            <a:endParaRPr lang="ru-RU" altLang="ru-RU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23850" y="268288"/>
            <a:ext cx="8424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>
                <a:latin typeface="Arial" charset="0"/>
              </a:rPr>
              <a:t>Принятие специалистами ОГБУ «ТОЦИК» решений о пересчете кадастровой стоимости объектов капитального строительства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7961312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ECE4C6D5-E7E2-46AE-A1DC-D76F7DDF8DC7}" type="slidenum">
              <a:rPr lang="ru-RU" alt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12</a:t>
            </a:fld>
            <a:endParaRPr lang="ru-RU" altLang="ru-RU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2551D2E5-91CB-4E75-BBE1-919CEB070E58}" type="slidenum">
              <a:rPr lang="ru-RU" alt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12</a:t>
            </a:fld>
            <a:endParaRPr lang="ru-RU" altLang="ru-RU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217A3F61-79E9-4444-87A2-409745B4F7F1}" type="slidenum">
              <a:rPr lang="ru-RU" alt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12</a:t>
            </a:fld>
            <a:endParaRPr lang="ru-RU" altLang="ru-RU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55301" name="TextBox 3"/>
          <p:cNvSpPr txBox="1">
            <a:spLocks noChangeArrowheads="1"/>
          </p:cNvSpPr>
          <p:nvPr/>
        </p:nvSpPr>
        <p:spPr bwMode="auto">
          <a:xfrm>
            <a:off x="323850" y="268288"/>
            <a:ext cx="8424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>
                <a:latin typeface="Arial" charset="0"/>
              </a:rPr>
              <a:t>Принятие специалистами ОГБУ «ТОЦИК» решений о пересчете кадастровой стоимости объектов капитального строительства</a:t>
            </a: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16" y="785814"/>
            <a:ext cx="7860516" cy="569484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87055-108B-4C88-A213-034848CF03E9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AE868073-C98B-4466-9108-4C5A8A4F19BD}" type="slidenum">
              <a:rPr lang="ru-RU" alt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13</a:t>
            </a:fld>
            <a:endParaRPr lang="ru-RU" altLang="ru-RU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3C0BA4BE-15F5-4CB5-BBF8-2E87DD6B8F08}" type="slidenum">
              <a:rPr lang="ru-RU" alt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13</a:t>
            </a:fld>
            <a:endParaRPr lang="ru-RU" altLang="ru-RU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5F62968B-C3B7-41B8-89BC-9BD413464762}" type="slidenum">
              <a:rPr lang="ru-RU" alt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13</a:t>
            </a:fld>
            <a:endParaRPr lang="ru-RU" altLang="ru-RU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56325" name="TextBox 3"/>
          <p:cNvSpPr txBox="1">
            <a:spLocks noChangeArrowheads="1"/>
          </p:cNvSpPr>
          <p:nvPr/>
        </p:nvSpPr>
        <p:spPr bwMode="auto">
          <a:xfrm>
            <a:off x="323850" y="268288"/>
            <a:ext cx="8424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>
                <a:latin typeface="Arial" charset="0"/>
              </a:rPr>
              <a:t>Принятие специалистами ОГБУ «ТОЦИК» решений о пересчете кадастровой стоимости объектов капитального строительства</a:t>
            </a: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8418512" cy="56007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87055-108B-4C88-A213-034848CF03E9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EDAB3911-E023-4892-9ECD-D0E48B260F28}" type="slidenum">
              <a:rPr lang="ru-RU" alt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14</a:t>
            </a:fld>
            <a:endParaRPr lang="ru-RU" altLang="ru-RU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84770358-A452-4DA4-8F07-59063BA6EDC5}" type="slidenum">
              <a:rPr lang="ru-RU" alt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14</a:t>
            </a:fld>
            <a:endParaRPr lang="ru-RU" altLang="ru-RU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000D9520-7FDA-4E4A-AA1E-7699535D32A5}" type="slidenum">
              <a:rPr lang="ru-RU" alt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14</a:t>
            </a:fld>
            <a:endParaRPr lang="ru-RU" altLang="ru-RU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57349" name="TextBox 3"/>
          <p:cNvSpPr txBox="1">
            <a:spLocks noChangeArrowheads="1"/>
          </p:cNvSpPr>
          <p:nvPr/>
        </p:nvSpPr>
        <p:spPr bwMode="auto">
          <a:xfrm>
            <a:off x="323850" y="268288"/>
            <a:ext cx="8424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>
                <a:latin typeface="Arial" charset="0"/>
              </a:rPr>
              <a:t>Принятие специалистами ОГБУ «ТОЦИК» решений о пересчете кадастровой стоимости объектов капитального строительства</a:t>
            </a: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804863"/>
            <a:ext cx="8370888" cy="5248275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87055-108B-4C88-A213-034848CF03E9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110537" cy="576063"/>
          </a:xfrm>
        </p:spPr>
        <p:txBody>
          <a:bodyPr wrap="square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 роста кадастровой стоимости объектов капитального строительства по результатам Проекта отчета в 2023 году, %</a:t>
            </a:r>
            <a:endParaRPr lang="ru-RU" sz="2000" dirty="0" smtClean="0"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7" y="908720"/>
            <a:ext cx="8784976" cy="546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87055-108B-4C88-A213-034848CF03E9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110537" cy="576063"/>
          </a:xfrm>
        </p:spPr>
        <p:txBody>
          <a:bodyPr wrap="square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 роста УПКС объектов капитального строительства (руб./</a:t>
            </a:r>
            <a:r>
              <a:rPr lang="ru-RU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кв.м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 по результатам Проекта отчета в 2023 году, %</a:t>
            </a:r>
            <a:endParaRPr lang="ru-RU" sz="2000" dirty="0" smtClean="0"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16280" cy="535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87055-108B-4C88-A213-034848CF03E9}" type="slidenum">
              <a:rPr lang="ru-RU" alt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2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110537" cy="576063"/>
          </a:xfrm>
        </p:spPr>
        <p:txBody>
          <a:bodyPr wrap="square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УПКС, темп роста УПКС объектов капитального строительства (руб./</a:t>
            </a:r>
            <a:r>
              <a:rPr lang="ru-RU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кв.м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 по результатам Проекта отчета в 2023 году, %</a:t>
            </a:r>
            <a:endParaRPr lang="ru-RU" sz="2000" dirty="0" smtClean="0"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6385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87055-108B-4C88-A213-034848CF03E9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2484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2D4637-CC5B-4489-BAF9-663E49345CBF}" type="slidenum">
              <a:rPr lang="ru-RU" altLang="ru-RU" sz="12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 smtClean="0">
              <a:solidFill>
                <a:srgbClr val="595959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46822446"/>
              </p:ext>
            </p:extLst>
          </p:nvPr>
        </p:nvGraphicFramePr>
        <p:xfrm>
          <a:off x="107503" y="8567"/>
          <a:ext cx="8784977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52813" y="2708275"/>
            <a:ext cx="2093912" cy="1485900"/>
          </a:xfrm>
          <a:solidFill>
            <a:srgbClr val="C5F0FF"/>
          </a:solidFill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200" b="1" dirty="0" smtClean="0"/>
              <a:t>Механизмы изменения кадастровой стоимости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938702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defRPr/>
            </a:pPr>
            <a:r>
              <a:rPr lang="ru-RU" sz="2800" dirty="0"/>
              <a:t>Способы обращения в ОГБУ «ТОЦИК» по </a:t>
            </a:r>
            <a:r>
              <a:rPr lang="ru-RU" sz="2800" dirty="0" smtClean="0"/>
              <a:t>всем вопросам в сфере определения кадастровой стоимости объектов недвижимости</a:t>
            </a:r>
            <a:endParaRPr lang="ru-RU" sz="2800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56769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156176" y="2204864"/>
            <a:ext cx="2592288" cy="2736304"/>
            <a:chOff x="301656" y="3379190"/>
            <a:chExt cx="6086631" cy="71720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656" y="3379190"/>
              <a:ext cx="6086631" cy="71720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36667" y="3414201"/>
              <a:ext cx="6016609" cy="6471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69036" tIns="0" rIns="169036" bIns="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Телефон горячей линии отдела ГКО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(3822) 907-933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Приемная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каб</a:t>
              </a: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102 (1 этаж)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D9871-24DE-463F-81DC-C7EFEBEA7F4D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7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2D4637-CC5B-4489-BAF9-663E49345CBF}" type="slidenum">
              <a:rPr lang="ru-RU" altLang="ru-RU" sz="12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595959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0135624"/>
              </p:ext>
            </p:extLst>
          </p:nvPr>
        </p:nvGraphicFramePr>
        <p:xfrm>
          <a:off x="107503" y="8567"/>
          <a:ext cx="8784977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52813" y="2708275"/>
            <a:ext cx="2093912" cy="1485900"/>
          </a:xfrm>
          <a:solidFill>
            <a:srgbClr val="C5F0FF"/>
          </a:solidFill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200" b="1" dirty="0" smtClean="0"/>
              <a:t>Механизмы изменения кадастровой стоимости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288689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FFCC8-8817-4E9D-9548-3C535BCE49DB}" type="slidenum">
              <a:rPr lang="ru-RU" altLang="ru-RU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B94D34B2-567E-4C66-ACE4-DCB9F6869767}" type="slidenum">
              <a:rPr lang="ru-RU" alt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eaLnBrk="0" hangingPunct="0">
                <a:defRPr/>
              </a:pPr>
              <a:t>20</a:t>
            </a:fld>
            <a:endParaRPr lang="ru-RU" altLang="ru-RU" sz="120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8783D7F4-A69D-410E-822C-2BEBB02AE8E8}" type="slidenum">
              <a:rPr lang="ru-RU" alt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eaLnBrk="0" hangingPunct="0">
                <a:defRPr/>
              </a:pPr>
              <a:t>20</a:t>
            </a:fld>
            <a:endParaRPr lang="ru-RU" altLang="ru-RU" sz="120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1143000" y="3071813"/>
            <a:ext cx="635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>
                <a:latin typeface="Arial" charset="0"/>
              </a:rPr>
              <a:t>Благодарю за внимание!</a:t>
            </a:r>
          </a:p>
        </p:txBody>
      </p:sp>
      <p:sp>
        <p:nvSpPr>
          <p:cNvPr id="53253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9AE49B2B-D763-452A-8413-5703A31744B7}" type="slidenum">
              <a:rPr lang="ru-RU" altLang="ru-RU" sz="2000">
                <a:solidFill>
                  <a:schemeClr val="bg1"/>
                </a:solidFill>
                <a:latin typeface="Arial" charset="0"/>
              </a:rPr>
              <a:pPr algn="r" eaLnBrk="0" hangingPunct="0"/>
              <a:t>20</a:t>
            </a:fld>
            <a:endParaRPr lang="ru-RU" altLang="ru-RU" sz="32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B9147-A533-49B9-902C-5A4EBA7F02B0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9C4EB323-7C72-423C-A581-F421646152F4}" type="slidenum">
              <a:rPr lang="ru-RU" alt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3</a:t>
            </a:fld>
            <a:endParaRPr lang="ru-RU" altLang="ru-RU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1EA3E291-DEF1-4CCA-ACEB-FF63011C2AAD}" type="slidenum">
              <a:rPr lang="ru-RU" alt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3</a:t>
            </a:fld>
            <a:endParaRPr lang="ru-RU" altLang="ru-RU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23850" y="268288"/>
            <a:ext cx="84248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 dirty="0">
                <a:solidFill>
                  <a:prstClr val="black"/>
                </a:solidFill>
                <a:latin typeface="Arial" charset="0"/>
              </a:rPr>
              <a:t>Принятие специалистами ОГБУ «ТОЦИК» решений о пересчете кадастровой стоимости </a:t>
            </a:r>
            <a:r>
              <a:rPr lang="ru-RU" altLang="ru-RU" sz="1400" b="1" i="1" dirty="0" smtClean="0">
                <a:solidFill>
                  <a:prstClr val="black"/>
                </a:solidFill>
                <a:latin typeface="Arial" charset="0"/>
              </a:rPr>
              <a:t>земельных участков</a:t>
            </a:r>
          </a:p>
          <a:p>
            <a:pPr algn="ctr"/>
            <a:endParaRPr lang="ru-RU" altLang="ru-RU" sz="1400" b="1" i="1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altLang="ru-RU" sz="1400" b="1" i="1" dirty="0" smtClean="0">
                <a:solidFill>
                  <a:prstClr val="black"/>
                </a:solidFill>
                <a:latin typeface="Arial" charset="0"/>
              </a:rPr>
              <a:t>Пример №1 – Исправление ошибки с учетом вида фактического использования ЗУ</a:t>
            </a:r>
            <a:endParaRPr lang="ru-RU" altLang="ru-RU" sz="1400" b="1" i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37" y="1214431"/>
            <a:ext cx="7152087" cy="532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1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B9147-A533-49B9-902C-5A4EBA7F02B0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9C4EB323-7C72-423C-A581-F421646152F4}" type="slidenum">
              <a:rPr lang="ru-RU" alt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4</a:t>
            </a:fld>
            <a:endParaRPr lang="ru-RU" altLang="ru-RU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1EA3E291-DEF1-4CCA-ACEB-FF63011C2AAD}" type="slidenum">
              <a:rPr lang="ru-RU" alt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4</a:t>
            </a:fld>
            <a:endParaRPr lang="ru-RU" altLang="ru-RU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23850" y="268288"/>
            <a:ext cx="84248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 dirty="0">
                <a:solidFill>
                  <a:prstClr val="black"/>
                </a:solidFill>
                <a:latin typeface="Arial" charset="0"/>
              </a:rPr>
              <a:t>Принятие специалистами ОГБУ «ТОЦИК» решений о пересчете кадастровой стоимости </a:t>
            </a:r>
            <a:r>
              <a:rPr lang="ru-RU" altLang="ru-RU" sz="1400" b="1" i="1" dirty="0" smtClean="0">
                <a:solidFill>
                  <a:prstClr val="black"/>
                </a:solidFill>
                <a:latin typeface="Arial" charset="0"/>
              </a:rPr>
              <a:t>земельных участков</a:t>
            </a:r>
          </a:p>
          <a:p>
            <a:pPr algn="ctr"/>
            <a:endParaRPr lang="ru-RU" altLang="ru-RU" sz="1400" b="1" i="1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altLang="ru-RU" sz="1400" b="1" i="1" dirty="0" smtClean="0">
                <a:solidFill>
                  <a:prstClr val="black"/>
                </a:solidFill>
                <a:latin typeface="Arial" charset="0"/>
              </a:rPr>
              <a:t>Пример №2 – Исправление ошибки с учетом  наличия на ЗУ охранной зоны</a:t>
            </a:r>
            <a:endParaRPr lang="ru-RU" altLang="ru-RU" sz="1400" b="1" i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7" y="1243856"/>
            <a:ext cx="80200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4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B9147-A533-49B9-902C-5A4EBA7F02B0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9C4EB323-7C72-423C-A581-F421646152F4}" type="slidenum">
              <a:rPr lang="ru-RU" alt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5</a:t>
            </a:fld>
            <a:endParaRPr lang="ru-RU" altLang="ru-RU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1EA3E291-DEF1-4CCA-ACEB-FF63011C2AAD}" type="slidenum">
              <a:rPr lang="ru-RU" alt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5</a:t>
            </a:fld>
            <a:endParaRPr lang="ru-RU" altLang="ru-RU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23850" y="268288"/>
            <a:ext cx="84248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 dirty="0">
                <a:solidFill>
                  <a:prstClr val="black"/>
                </a:solidFill>
                <a:latin typeface="Arial" charset="0"/>
              </a:rPr>
              <a:t>Принятие специалистами ОГБУ «ТОЦИК» решений о пересчете кадастровой стоимости </a:t>
            </a:r>
            <a:r>
              <a:rPr lang="ru-RU" altLang="ru-RU" sz="1400" b="1" i="1" dirty="0" smtClean="0">
                <a:solidFill>
                  <a:prstClr val="black"/>
                </a:solidFill>
                <a:latin typeface="Arial" charset="0"/>
              </a:rPr>
              <a:t>земельных участков</a:t>
            </a:r>
          </a:p>
          <a:p>
            <a:pPr algn="ctr"/>
            <a:endParaRPr lang="ru-RU" altLang="ru-RU" sz="1400" b="1" i="1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altLang="ru-RU" sz="1400" b="1" i="1" dirty="0" smtClean="0">
                <a:solidFill>
                  <a:prstClr val="black"/>
                </a:solidFill>
                <a:latin typeface="Arial" charset="0"/>
              </a:rPr>
              <a:t>Пример №3 – Исправление ошибки с учетом  уточнения места расположения ЗУ</a:t>
            </a:r>
            <a:endParaRPr lang="ru-RU" altLang="ru-RU" sz="1400" b="1" i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02" y="1340768"/>
            <a:ext cx="742215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3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B9147-A533-49B9-902C-5A4EBA7F02B0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9C4EB323-7C72-423C-A581-F421646152F4}" type="slidenum">
              <a:rPr lang="ru-RU" alt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6</a:t>
            </a:fld>
            <a:endParaRPr lang="ru-RU" altLang="ru-RU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1EA3E291-DEF1-4CCA-ACEB-FF63011C2AAD}" type="slidenum">
              <a:rPr lang="ru-RU" alt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6</a:t>
            </a:fld>
            <a:endParaRPr lang="ru-RU" altLang="ru-RU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23850" y="268288"/>
            <a:ext cx="84248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 dirty="0">
                <a:solidFill>
                  <a:prstClr val="black"/>
                </a:solidFill>
                <a:latin typeface="Arial" charset="0"/>
              </a:rPr>
              <a:t>Принятие специалистами ОГБУ «ТОЦИК» решений о пересчете кадастровой стоимости </a:t>
            </a:r>
            <a:r>
              <a:rPr lang="ru-RU" altLang="ru-RU" sz="1400" b="1" i="1" dirty="0" smtClean="0">
                <a:solidFill>
                  <a:prstClr val="black"/>
                </a:solidFill>
                <a:latin typeface="Arial" charset="0"/>
              </a:rPr>
              <a:t>земельных участков</a:t>
            </a:r>
          </a:p>
          <a:p>
            <a:pPr algn="ctr"/>
            <a:endParaRPr lang="ru-RU" altLang="ru-RU" sz="1400" b="1" i="1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altLang="ru-RU" sz="1400" b="1" i="1" dirty="0" smtClean="0">
                <a:solidFill>
                  <a:prstClr val="black"/>
                </a:solidFill>
                <a:latin typeface="Arial" charset="0"/>
              </a:rPr>
              <a:t>Пример №4 – Исправление ошибки с учетом уточненного ВРИ при ошибке в ГКО по вине учреждения</a:t>
            </a:r>
            <a:endParaRPr lang="ru-RU" altLang="ru-RU" sz="1400" b="1" i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0060"/>
            <a:ext cx="6944444" cy="517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1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B9147-A533-49B9-902C-5A4EBA7F02B0}" type="slidenum">
              <a:rPr lang="ru-RU" alt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9C4EB323-7C72-423C-A581-F421646152F4}" type="slidenum">
              <a:rPr lang="ru-RU" alt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7</a:t>
            </a:fld>
            <a:endParaRPr lang="ru-RU" altLang="ru-RU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eaLnBrk="0" hangingPunct="0">
              <a:defRPr/>
            </a:pPr>
            <a:fld id="{1EA3E291-DEF1-4CCA-ACEB-FF63011C2AAD}" type="slidenum">
              <a:rPr lang="ru-RU" alt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7</a:t>
            </a:fld>
            <a:endParaRPr lang="ru-RU" altLang="ru-RU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23850" y="268288"/>
            <a:ext cx="84248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 dirty="0">
                <a:solidFill>
                  <a:prstClr val="black"/>
                </a:solidFill>
                <a:latin typeface="Arial" charset="0"/>
              </a:rPr>
              <a:t>Принятие специалистами ОГБУ «ТОЦИК» решений о пересчете кадастровой стоимости </a:t>
            </a:r>
            <a:r>
              <a:rPr lang="ru-RU" altLang="ru-RU" sz="1400" b="1" i="1" dirty="0" smtClean="0">
                <a:solidFill>
                  <a:prstClr val="black"/>
                </a:solidFill>
                <a:latin typeface="Arial" charset="0"/>
              </a:rPr>
              <a:t>земельных участков</a:t>
            </a:r>
          </a:p>
          <a:p>
            <a:pPr algn="ctr"/>
            <a:endParaRPr lang="ru-RU" altLang="ru-RU" sz="1400" b="1" i="1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altLang="ru-RU" sz="1400" b="1" i="1" dirty="0" smtClean="0">
                <a:solidFill>
                  <a:prstClr val="black"/>
                </a:solidFill>
                <a:latin typeface="Arial" charset="0"/>
              </a:rPr>
              <a:t>Пример №5 – Изменение КС с учетом исправления ошибки при уточнении ВРИ и изменение в случае установления кадастровой стоимости в размере рыночной</a:t>
            </a:r>
            <a:endParaRPr lang="ru-RU" altLang="ru-RU" sz="1400" b="1" i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6" y="1402005"/>
            <a:ext cx="77343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3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E0D63-2DA6-4BE2-B82B-2E9704E7607F}" type="slidenum">
              <a:rPr lang="ru-RU" alt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8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33265" y="260648"/>
            <a:ext cx="87126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000000"/>
                </a:solidFill>
                <a:latin typeface="ISOCPEUR"/>
              </a:rPr>
              <a:t>Кадастровая оценка объектов капитального строительства на территории Томской области в 2023 году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PT Astra Serif"/>
                <a:ea typeface="Times New Roman"/>
                <a:cs typeface="Times New Roman"/>
              </a:rPr>
              <a:t>Распоряжение </a:t>
            </a:r>
            <a:r>
              <a:rPr lang="ru-RU" dirty="0">
                <a:solidFill>
                  <a:prstClr val="black"/>
                </a:solidFill>
                <a:latin typeface="PT Astra Serif"/>
                <a:ea typeface="Times New Roman"/>
                <a:cs typeface="Times New Roman"/>
              </a:rPr>
              <a:t>Департамента по управлению государственной собственностью Томской области от 18.01.2022 № 2-о «О проведении государственной кадастровой оценки зданий, помещений, сооружений,  объектов незавершенного строительства, </a:t>
            </a:r>
            <a:r>
              <a:rPr lang="ru-RU" dirty="0" err="1">
                <a:solidFill>
                  <a:prstClr val="black"/>
                </a:solidFill>
                <a:latin typeface="PT Astra Serif"/>
                <a:ea typeface="Times New Roman"/>
                <a:cs typeface="Times New Roman"/>
              </a:rPr>
              <a:t>машино</a:t>
            </a:r>
            <a:r>
              <a:rPr lang="ru-RU" dirty="0">
                <a:solidFill>
                  <a:prstClr val="black"/>
                </a:solidFill>
                <a:latin typeface="PT Astra Serif"/>
                <a:ea typeface="Times New Roman"/>
                <a:cs typeface="Times New Roman"/>
              </a:rPr>
              <a:t>-мест на территории Томской области» в 2023 году в редакции распоряжения Департамента по управлению государственной собственностью Томской области от 01.03.2022 № 21-о «О внесении изменения в распоряжение Департамента по управлению государственной собственностью Томской области от 18.01.2022 № </a:t>
            </a:r>
            <a:r>
              <a:rPr lang="ru-RU" dirty="0" smtClean="0">
                <a:solidFill>
                  <a:prstClr val="black"/>
                </a:solidFill>
                <a:latin typeface="PT Astra Serif"/>
                <a:ea typeface="Times New Roman"/>
                <a:cs typeface="Times New Roman"/>
              </a:rPr>
              <a:t>2-о»</a:t>
            </a:r>
            <a:endParaRPr lang="ru-RU" altLang="ru-RU" dirty="0">
              <a:solidFill>
                <a:prstClr val="black"/>
              </a:solidFill>
              <a:latin typeface="PT Astra Serif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356992"/>
            <a:ext cx="75819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3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E0D63-2DA6-4BE2-B82B-2E9704E7607F}" type="slidenum">
              <a:rPr lang="ru-RU" alt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23850" y="0"/>
            <a:ext cx="8820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000000"/>
                </a:solidFill>
                <a:latin typeface="ISOCPEUR"/>
              </a:rPr>
              <a:t>Влияние восприятия различных субъектов на объективную стоимость объекта недвижимости</a:t>
            </a:r>
            <a:endParaRPr lang="ru-RU" altLang="ru-RU" b="1" i="1" dirty="0">
              <a:solidFill>
                <a:srgbClr val="000000"/>
              </a:solidFill>
              <a:latin typeface="ISOCPEUR"/>
            </a:endParaRPr>
          </a:p>
        </p:txBody>
      </p:sp>
      <p:pic>
        <p:nvPicPr>
          <p:cNvPr id="39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339" y="805072"/>
            <a:ext cx="7789172" cy="52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FFFFFF"/>
    </a:accent3>
    <a:accent4>
      <a:srgbClr val="000000"/>
    </a:accent4>
    <a:accent5>
      <a:srgbClr val="B6BDD6"/>
    </a:accent5>
    <a:accent6>
      <a:srgbClr val="8D4949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FFFFFF"/>
    </a:accent3>
    <a:accent4>
      <a:srgbClr val="000000"/>
    </a:accent4>
    <a:accent5>
      <a:srgbClr val="B6BDD6"/>
    </a:accent5>
    <a:accent6>
      <a:srgbClr val="8D4949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FFFFFF"/>
    </a:accent3>
    <a:accent4>
      <a:srgbClr val="000000"/>
    </a:accent4>
    <a:accent5>
      <a:srgbClr val="B6BDD6"/>
    </a:accent5>
    <a:accent6>
      <a:srgbClr val="8D4949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7579</TotalTime>
  <Words>679</Words>
  <Application>Microsoft Office PowerPoint</Application>
  <PresentationFormat>Экран (4:3)</PresentationFormat>
  <Paragraphs>111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Тема Office</vt:lpstr>
      <vt:lpstr>Исполнительная</vt:lpstr>
      <vt:lpstr>1_Исполнительная</vt:lpstr>
      <vt:lpstr>2_Исполнительная</vt:lpstr>
      <vt:lpstr>3_Исполнительная</vt:lpstr>
      <vt:lpstr>4_Исполнительная</vt:lpstr>
      <vt:lpstr>5_Исполнительная</vt:lpstr>
      <vt:lpstr>Презентация PowerPoint</vt:lpstr>
      <vt:lpstr>Механизмы изменения кадастровой стоимости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Темп роста кадастровой стоимости объектов капитального строительства по результатам Проекта отчета в 2023 году, %</vt:lpstr>
      <vt:lpstr>Темп роста УПКС объектов капитального строительства (руб./кв.м.) по результатам Проекта отчета в 2023 году, %</vt:lpstr>
      <vt:lpstr>УПКС, темп роста УПКС объектов капитального строительства (руб./кв.м.) по результатам Проекта отчета в 2023 году, %</vt:lpstr>
      <vt:lpstr>Механизмы изменения кадастровой стоимости</vt:lpstr>
      <vt:lpstr>Способы обращения в ОГБУ «ТОЦИК» по всем вопросам в сфере определения кадастровой стоимости объектов недвижимости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Ольга Александровна Хацкевич</cp:lastModifiedBy>
  <cp:revision>637</cp:revision>
  <cp:lastPrinted>2023-07-28T01:27:54Z</cp:lastPrinted>
  <dcterms:created xsi:type="dcterms:W3CDTF">2013-07-09T09:02:06Z</dcterms:created>
  <dcterms:modified xsi:type="dcterms:W3CDTF">2023-07-28T01:36:46Z</dcterms:modified>
</cp:coreProperties>
</file>