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8"/>
  </p:notesMasterIdLst>
  <p:sldIdLst>
    <p:sldId id="525" r:id="rId2"/>
    <p:sldId id="526" r:id="rId3"/>
    <p:sldId id="528" r:id="rId4"/>
    <p:sldId id="529" r:id="rId5"/>
    <p:sldId id="532" r:id="rId6"/>
    <p:sldId id="533" r:id="rId7"/>
  </p:sldIdLst>
  <p:sldSz cx="10691813" cy="7559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>
    <p:extLst>
      <p:ext uri="{19B8F6BF-5375-455C-9EA6-DF929625EA0E}">
        <p15:presenceInfo xmlns:p15="http://schemas.microsoft.com/office/powerpoint/2012/main" userId="S-1-5-21-2542494797-2759003736-1566031932-20664" providerId="AD"/>
      </p:ext>
    </p:extLst>
  </p:cmAuthor>
  <p:cmAuthor id="2" name="extrena" initials="e" lastIdx="7" clrIdx="1">
    <p:extLst>
      <p:ext uri="{19B8F6BF-5375-455C-9EA6-DF929625EA0E}">
        <p15:presenceInfo xmlns:p15="http://schemas.microsoft.com/office/powerpoint/2012/main" userId="extr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CDE"/>
    <a:srgbClr val="ED5338"/>
    <a:srgbClr val="562212"/>
    <a:srgbClr val="C59368"/>
    <a:srgbClr val="F7F2E5"/>
    <a:srgbClr val="000000"/>
    <a:srgbClr val="959595"/>
    <a:srgbClr val="EDD8C2"/>
    <a:srgbClr val="F79647"/>
    <a:srgbClr val="607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26" autoAdjust="0"/>
    <p:restoredTop sz="96374" autoAdjust="0"/>
  </p:normalViewPr>
  <p:slideViewPr>
    <p:cSldViewPr snapToGrid="0">
      <p:cViewPr varScale="1">
        <p:scale>
          <a:sx n="112" d="100"/>
          <a:sy n="112" d="100"/>
        </p:scale>
        <p:origin x="354" y="78"/>
      </p:cViewPr>
      <p:guideLst>
        <p:guide orient="horz" pos="363"/>
        <p:guide pos="533"/>
        <p:guide pos="1077"/>
        <p:guide orient="horz" pos="9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30163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40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232786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0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1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97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6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81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Овал 6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8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p.1gl.ru/#/document/99/542696999/ZA00MKU2N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B34DC5-EF43-3948-BE04-D623831B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ED5338"/>
                </a:solidFill>
              </a:rPr>
              <a:t>Новый режим «Автоматизированная УСН»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EEDF2C-0E4B-574E-B6B2-34A4D492B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52" y="1863671"/>
            <a:ext cx="9221689" cy="3277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ФНС разработала новый </a:t>
            </a:r>
            <a:r>
              <a:rPr lang="ru-RU" dirty="0" err="1"/>
              <a:t>спецрежим</a:t>
            </a:r>
            <a:r>
              <a:rPr lang="ru-RU" dirty="0"/>
              <a:t> для </a:t>
            </a:r>
            <a:r>
              <a:rPr lang="ru-RU" dirty="0" err="1"/>
              <a:t>микропредприятий</a:t>
            </a:r>
            <a:r>
              <a:rPr lang="ru-RU" dirty="0"/>
              <a:t> и малого бизнеса. </a:t>
            </a:r>
          </a:p>
          <a:p>
            <a:pPr marL="0" indent="0">
              <a:buNone/>
            </a:pPr>
            <a:r>
              <a:rPr lang="ru-RU" dirty="0"/>
              <a:t>	Налоги будут считать инспекторы, а выездных проверок не будет!</a:t>
            </a:r>
          </a:p>
          <a:p>
            <a:pPr marL="0" indent="0">
              <a:buNone/>
            </a:pPr>
            <a:r>
              <a:rPr lang="ru-RU" dirty="0"/>
              <a:t>	За работников и за ИП не придется платить взносы в ИФНС. </a:t>
            </a:r>
          </a:p>
          <a:p>
            <a:pPr marL="0" indent="0">
              <a:buNone/>
            </a:pPr>
            <a:r>
              <a:rPr lang="ru-RU" dirty="0"/>
              <a:t>	Но из-за этого ставка по налогу </a:t>
            </a:r>
            <a:r>
              <a:rPr lang="ru-RU" dirty="0" err="1"/>
              <a:t>спецрежима</a:t>
            </a:r>
            <a:r>
              <a:rPr lang="ru-RU" dirty="0"/>
              <a:t> будет </a:t>
            </a:r>
            <a:r>
              <a:rPr lang="ru-RU" u="sng" dirty="0"/>
              <a:t>выше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dirty="0"/>
              <a:t/>
            </a:r>
            <a:br>
              <a:rPr lang="ru-RU" dirty="0"/>
            </a:b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290721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B34DC5-EF43-3948-BE04-D623831B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ED5338"/>
                </a:solidFill>
              </a:rPr>
              <a:t>Новый режим «Автоматизированная УСН»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17D13EC-6732-554C-AC1B-1A198FEC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62" y="1863671"/>
            <a:ext cx="9221689" cy="4796544"/>
          </a:xfrm>
        </p:spPr>
        <p:txBody>
          <a:bodyPr/>
          <a:lstStyle/>
          <a:p>
            <a:r>
              <a:rPr lang="ru-RU" dirty="0"/>
              <a:t>Новую налоговую систему испытают в регионах, где первыми вводили режим для </a:t>
            </a:r>
            <a:r>
              <a:rPr lang="ru-RU" dirty="0" err="1"/>
              <a:t>самозанятых</a:t>
            </a:r>
            <a:r>
              <a:rPr lang="ru-RU" dirty="0"/>
              <a:t>, — Москве, Московской и Калужской областях, а также в Татарстане. В этих регионах опробовать новый </a:t>
            </a:r>
            <a:r>
              <a:rPr lang="ru-RU" dirty="0" err="1"/>
              <a:t>спецрежим</a:t>
            </a:r>
            <a:r>
              <a:rPr lang="ru-RU" dirty="0"/>
              <a:t> планируют с 1 июля 2022 года. </a:t>
            </a:r>
          </a:p>
          <a:p>
            <a:r>
              <a:rPr lang="ru-RU" dirty="0"/>
              <a:t>Новый </a:t>
            </a:r>
            <a:r>
              <a:rPr lang="ru-RU" dirty="0" err="1"/>
              <a:t>спецрежим</a:t>
            </a:r>
            <a:r>
              <a:rPr lang="ru-RU" dirty="0"/>
              <a:t> рассчитан на организации и ИП с доходом не более </a:t>
            </a:r>
            <a:r>
              <a:rPr lang="ru-RU" dirty="0">
                <a:solidFill>
                  <a:srgbClr val="ED5338"/>
                </a:solidFill>
              </a:rPr>
              <a:t>60 млн руб</a:t>
            </a:r>
            <a:r>
              <a:rPr lang="ru-RU" dirty="0"/>
              <a:t>. с начала года и численностью работников не более </a:t>
            </a:r>
            <a:r>
              <a:rPr lang="ru-RU" dirty="0">
                <a:solidFill>
                  <a:srgbClr val="ED5338"/>
                </a:solidFill>
              </a:rPr>
              <a:t>пяти</a:t>
            </a:r>
            <a:r>
              <a:rPr lang="ru-RU" dirty="0"/>
              <a:t> человек. У организаций остаточная стоимость основных средств по данным бухучета не должна превышать 150 млн руб., а доля участия других организаций – не более 25 процентов, хотя будут исключения </a:t>
            </a:r>
          </a:p>
        </p:txBody>
      </p:sp>
    </p:spTree>
    <p:extLst>
      <p:ext uri="{BB962C8B-B14F-4D97-AF65-F5344CB8AC3E}">
        <p14:creationId xmlns:p14="http://schemas.microsoft.com/office/powerpoint/2010/main" val="132552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B34DC5-EF43-3948-BE04-D623831B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ED5338"/>
                </a:solidFill>
              </a:rPr>
              <a:t>Новый режим «Автоматизированная УСН»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17D13EC-6732-554C-AC1B-1A198FEC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71" y="1584891"/>
            <a:ext cx="9221689" cy="47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Как перейти на новый </a:t>
            </a:r>
            <a:r>
              <a:rPr lang="ru-RU" b="1" dirty="0" err="1"/>
              <a:t>спецрежим</a:t>
            </a:r>
            <a:endParaRPr lang="ru-RU" b="1" dirty="0"/>
          </a:p>
          <a:p>
            <a:r>
              <a:rPr lang="ru-RU" dirty="0"/>
              <a:t>Перейти на новый режим можно будет добровольно. Действующие налогоплательщики смогут применять его с начала нового года. Для этого не позднее 31 декабря нужно будет подать уведомление в ИФНС.</a:t>
            </a:r>
          </a:p>
          <a:p>
            <a:r>
              <a:rPr lang="ru-RU" dirty="0"/>
              <a:t>Новые организации и ИП смогут применять </a:t>
            </a:r>
            <a:r>
              <a:rPr lang="ru-RU" dirty="0" err="1"/>
              <a:t>спецрежим</a:t>
            </a:r>
            <a:r>
              <a:rPr lang="ru-RU" dirty="0"/>
              <a:t> с момента регистрации, если уведомят ИФНС в течение 30 календарных дней после постановки на учет. В обоих случаях заявление нужно будет подать через личный кабинет налогоплательщика.</a:t>
            </a:r>
          </a:p>
          <a:p>
            <a:r>
              <a:rPr lang="ru-RU" dirty="0"/>
              <a:t>Закон о проведении эксперимента может вступить в силу уже 1 июля 2022 года. Но в нем нет специальных сроков подачи уведомлений для тех, кто захочет опробовать </a:t>
            </a:r>
            <a:r>
              <a:rPr lang="ru-RU" dirty="0" err="1"/>
              <a:t>спецрежим</a:t>
            </a:r>
            <a:r>
              <a:rPr lang="ru-RU" dirty="0"/>
              <a:t> в середине 2022 года. Этот пробел должны восполнить при доработке законопроекта.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43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B34DC5-EF43-3948-BE04-D623831B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ED5338"/>
                </a:solidFill>
              </a:rPr>
              <a:t>Новый режим «Автоматизированная УСН»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17D13EC-6732-554C-AC1B-1A198FEC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71" y="1584891"/>
            <a:ext cx="9221689" cy="47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Утрата права на АУСН и переход на УСН или ЕСХН</a:t>
            </a:r>
          </a:p>
          <a:p>
            <a:r>
              <a:rPr lang="ru-RU" dirty="0"/>
              <a:t>Право на автоматизированную упрощенку будет утрачено с начала календарного месяца, в котором нарушены условия </a:t>
            </a:r>
            <a:r>
              <a:rPr lang="ru-RU" dirty="0" err="1"/>
              <a:t>спецрежима</a:t>
            </a:r>
            <a:r>
              <a:rPr lang="ru-RU" dirty="0"/>
              <a:t>. Не позднее 15-го числа следующего месяца об утрате права на </a:t>
            </a:r>
            <a:r>
              <a:rPr lang="ru-RU" dirty="0" err="1"/>
              <a:t>спецрежим</a:t>
            </a:r>
            <a:r>
              <a:rPr lang="ru-RU" dirty="0"/>
              <a:t> нужно сообщить в инспекцию – через личный кабинет налогоплательщика или уполномоченный банк.</a:t>
            </a:r>
          </a:p>
          <a:p>
            <a:r>
              <a:rPr lang="ru-RU" dirty="0"/>
              <a:t>Вместе с уведомлением об утрате права на новый </a:t>
            </a:r>
            <a:r>
              <a:rPr lang="ru-RU" dirty="0" err="1"/>
              <a:t>спецрежим</a:t>
            </a:r>
            <a:r>
              <a:rPr lang="ru-RU" dirty="0"/>
              <a:t> можно подать уведомление о переходе на УСН или ЕСХН. Тогда упрощенку и ЕСХН можно применять с начала месяца, в котором утрачено право на АУСН. Если утрату права на АУСН выявят инспекторы и сообщат об этом налогоплательщику, уведомление о переходе на УСН или ЕСХН нужно будет подать в течение 30 дней со дня получения уведомления от ИФНС.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23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B34DC5-EF43-3948-BE04-D623831B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ED5338"/>
                </a:solidFill>
              </a:rPr>
              <a:t>Сравнение УСН и АУСН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17D13EC-6732-554C-AC1B-1A198FEC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71" y="1584891"/>
            <a:ext cx="9221689" cy="47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F56F53C3-D068-2F4C-BEDF-EB2B74FC2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023409"/>
              </p:ext>
            </p:extLst>
          </p:nvPr>
        </p:nvGraphicFramePr>
        <p:xfrm>
          <a:off x="645853" y="1473378"/>
          <a:ext cx="9400107" cy="5072388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696982">
                  <a:extLst>
                    <a:ext uri="{9D8B030D-6E8A-4147-A177-3AD203B41FA5}">
                      <a16:colId xmlns:a16="http://schemas.microsoft.com/office/drawing/2014/main" xmlns="" val="635671200"/>
                    </a:ext>
                  </a:extLst>
                </a:gridCol>
                <a:gridCol w="2281042">
                  <a:extLst>
                    <a:ext uri="{9D8B030D-6E8A-4147-A177-3AD203B41FA5}">
                      <a16:colId xmlns:a16="http://schemas.microsoft.com/office/drawing/2014/main" xmlns="" val="3538128285"/>
                    </a:ext>
                  </a:extLst>
                </a:gridCol>
                <a:gridCol w="2437735">
                  <a:extLst>
                    <a:ext uri="{9D8B030D-6E8A-4147-A177-3AD203B41FA5}">
                      <a16:colId xmlns:a16="http://schemas.microsoft.com/office/drawing/2014/main" xmlns="" val="3476507557"/>
                    </a:ext>
                  </a:extLst>
                </a:gridCol>
                <a:gridCol w="2984348">
                  <a:extLst>
                    <a:ext uri="{9D8B030D-6E8A-4147-A177-3AD203B41FA5}">
                      <a16:colId xmlns:a16="http://schemas.microsoft.com/office/drawing/2014/main" xmlns="" val="1995390033"/>
                    </a:ext>
                  </a:extLst>
                </a:gridCol>
              </a:tblGrid>
              <a:tr h="4954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Признак 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Объект 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АУСН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УСН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4291930"/>
                  </a:ext>
                </a:extLst>
              </a:tr>
              <a:tr h="1439232">
                <a:tc rowSpan="2"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Ставка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«Доходы»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8%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6% или пониженная ставка региона. </a:t>
                      </a:r>
                      <a:br>
                        <a:rPr lang="ru-RU" sz="1400" b="1" dirty="0">
                          <a:effectLst/>
                        </a:rPr>
                      </a:br>
                      <a:r>
                        <a:rPr lang="ru-RU" sz="1400" b="1" dirty="0">
                          <a:effectLst/>
                        </a:rPr>
                        <a:t>8% — при превышении лимитов на УСН по доходам и средней численности работников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0543938"/>
                  </a:ext>
                </a:extLst>
              </a:tr>
              <a:tr h="1439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«Доходы минус расходы»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20%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15% или пониженная ставка региона.</a:t>
                      </a:r>
                      <a:br>
                        <a:rPr lang="ru-RU" sz="1400" b="1" dirty="0">
                          <a:effectLst/>
                        </a:rPr>
                      </a:br>
                      <a:r>
                        <a:rPr lang="ru-RU" sz="1400" b="1" dirty="0">
                          <a:effectLst/>
                        </a:rPr>
                        <a:t>20% — при превышении лимитов на УСН по доходам и средней численности работников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4297037"/>
                  </a:ext>
                </a:extLst>
              </a:tr>
              <a:tr h="563752">
                <a:tc rowSpan="2"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+mn-lt"/>
                        </a:rPr>
                        <a:t>Минимальный налог</a:t>
                      </a:r>
                      <a:endParaRPr lang="ru-RU" sz="1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«Доходы»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>
                          <a:effectLst/>
                        </a:rPr>
                        <a:t>Нет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Нет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9588290"/>
                  </a:ext>
                </a:extLst>
              </a:tr>
              <a:tr h="563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+mn-lt"/>
                        </a:rPr>
                        <a:t>«Доходы минус расходы»</a:t>
                      </a:r>
                      <a:endParaRPr lang="ru-RU" sz="1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+mn-lt"/>
                        </a:rPr>
                        <a:t>3% от доходов</a:t>
                      </a:r>
                      <a:endParaRPr lang="ru-RU" sz="1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+mn-lt"/>
                        </a:rPr>
                        <a:t>1% от доходов</a:t>
                      </a:r>
                      <a:endParaRPr lang="ru-RU" sz="14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3159054"/>
                  </a:ext>
                </a:extLst>
              </a:tr>
              <a:tr h="570974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Страховые взносы за работников и за ИП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Независимо от объекта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Есть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304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58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B34DC5-EF43-3948-BE04-D623831B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ED5338"/>
                </a:solidFill>
              </a:rPr>
              <a:t>Сравнение УСН и АУСН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17D13EC-6732-554C-AC1B-1A198FEC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71" y="1584891"/>
            <a:ext cx="9221689" cy="47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F56F53C3-D068-2F4C-BEDF-EB2B74FC28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002546"/>
              </p:ext>
            </p:extLst>
          </p:nvPr>
        </p:nvGraphicFramePr>
        <p:xfrm>
          <a:off x="735062" y="1473379"/>
          <a:ext cx="9310897" cy="405497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680877">
                  <a:extLst>
                    <a:ext uri="{9D8B030D-6E8A-4147-A177-3AD203B41FA5}">
                      <a16:colId xmlns:a16="http://schemas.microsoft.com/office/drawing/2014/main" xmlns="" val="635671200"/>
                    </a:ext>
                  </a:extLst>
                </a:gridCol>
                <a:gridCol w="2259394">
                  <a:extLst>
                    <a:ext uri="{9D8B030D-6E8A-4147-A177-3AD203B41FA5}">
                      <a16:colId xmlns:a16="http://schemas.microsoft.com/office/drawing/2014/main" xmlns="" val="3538128285"/>
                    </a:ext>
                  </a:extLst>
                </a:gridCol>
                <a:gridCol w="2414600">
                  <a:extLst>
                    <a:ext uri="{9D8B030D-6E8A-4147-A177-3AD203B41FA5}">
                      <a16:colId xmlns:a16="http://schemas.microsoft.com/office/drawing/2014/main" xmlns="" val="3476507557"/>
                    </a:ext>
                  </a:extLst>
                </a:gridCol>
                <a:gridCol w="2956026">
                  <a:extLst>
                    <a:ext uri="{9D8B030D-6E8A-4147-A177-3AD203B41FA5}">
                      <a16:colId xmlns:a16="http://schemas.microsoft.com/office/drawing/2014/main" xmlns="" val="1995390033"/>
                    </a:ext>
                  </a:extLst>
                </a:gridCol>
              </a:tblGrid>
              <a:tr h="473949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Книга учета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Независимо от объекта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Есть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5394157"/>
                  </a:ext>
                </a:extLst>
              </a:tr>
              <a:tr h="670442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Отчетность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Независимо от объекта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Нет декларации по единому налогу, отчетности по НДФЛ и страховым взносам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Есть декларация по единому налогу, отчетность по НДФЛ и страховым взносам в ИФНС и ФСС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2435136"/>
                  </a:ext>
                </a:extLst>
              </a:tr>
              <a:tr h="860864"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Сотрудники 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Независимо от объекта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Максимум 5. Нельзя платить зарплату наличными и доходы со ставкой, отличной от 13%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Максимум 100.</a:t>
                      </a:r>
                      <a:b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Нет ограничений по видам выплачиваемых доходов и способам выплаты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0027246"/>
                  </a:ext>
                </a:extLst>
              </a:tr>
              <a:tr h="518409">
                <a:tc>
                  <a:txBody>
                    <a:bodyPr/>
                    <a:lstStyle/>
                    <a:p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Совмещение с патентом ИП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Независимо от объекта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Запрещено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Разрешено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055591"/>
                  </a:ext>
                </a:extLst>
              </a:tr>
              <a:tr h="860864">
                <a:tc rowSpan="2">
                  <a:txBody>
                    <a:bodyPr/>
                    <a:lstStyle/>
                    <a:p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«Доходы»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Нет.</a:t>
                      </a:r>
                      <a:b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Авансовые платежи и налог можно уменьшить на уплаченный торговый сбор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Нет.</a:t>
                      </a:r>
                      <a:b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Авансовые платежи и налог можно уменьшить на страховые взносы и больничные за счет работодателя, а также торговый сбор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5734293"/>
                  </a:ext>
                </a:extLst>
              </a:tr>
              <a:tr h="670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«Доходы минус расходы»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Закрытого перечня расходов нет. Расходы, которые нельзя учесть, поименованы в законе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Налоговую базу уменьшают на расходы из </a:t>
                      </a:r>
                      <a:r>
                        <a:rPr lang="ru-RU" sz="1200" b="1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hlinkClick r:id="rId2"/>
                        </a:rPr>
                        <a:t>статьи 346.16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НК</a:t>
                      </a:r>
                    </a:p>
                  </a:txBody>
                  <a:tcPr marL="95250" marR="95250" marT="47625" marB="47625"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922583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15A3F53-9392-9E46-81A5-27715ABAD086}"/>
              </a:ext>
            </a:extLst>
          </p:cNvPr>
          <p:cNvSpPr txBox="1"/>
          <p:nvPr/>
        </p:nvSpPr>
        <p:spPr>
          <a:xfrm>
            <a:off x="1212167" y="5528350"/>
            <a:ext cx="8445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  <a:p>
            <a:r>
              <a:rPr lang="ru-RU" dirty="0"/>
              <a:t>На новом </a:t>
            </a:r>
            <a:r>
              <a:rPr lang="ru-RU" dirty="0" err="1"/>
              <a:t>спецрежиме</a:t>
            </a:r>
            <a:r>
              <a:rPr lang="ru-RU" dirty="0"/>
              <a:t> не придется сдавать декларацию по единому налогу. Организации и ИП не будут отчитываться по формам 6-НДФЛ, РСВ и 4-ФСС. Отчетность по НДФЛ инспекторы получат из банка. Сведения, необходимые для формирования отчетности, банк будет получать от работодателей.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302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9150</TotalTime>
  <Words>228</Words>
  <Application>Microsoft Office PowerPoint</Application>
  <PresentationFormat>Произвольный</PresentationFormat>
  <Paragraphs>69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Новый режим «Автоматизированная УСН»</vt:lpstr>
      <vt:lpstr>Новый режим «Автоматизированная УСН»</vt:lpstr>
      <vt:lpstr>Новый режим «Автоматизированная УСН»</vt:lpstr>
      <vt:lpstr>Новый режим «Автоматизированная УСН»</vt:lpstr>
      <vt:lpstr>Сравнение УСН и АУСН</vt:lpstr>
      <vt:lpstr>Сравнение УСН и АУСН</vt:lpstr>
    </vt:vector>
  </TitlesOfParts>
  <Company>Synergy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Анна Котова</cp:lastModifiedBy>
  <cp:revision>702</cp:revision>
  <cp:lastPrinted>2019-05-25T08:03:43Z</cp:lastPrinted>
  <dcterms:created xsi:type="dcterms:W3CDTF">2019-04-26T08:56:54Z</dcterms:created>
  <dcterms:modified xsi:type="dcterms:W3CDTF">2021-12-22T04:57:46Z</dcterms:modified>
</cp:coreProperties>
</file>